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6" r:id="rId6"/>
    <p:sldId id="265" r:id="rId7"/>
    <p:sldId id="261" r:id="rId8"/>
    <p:sldId id="267" r:id="rId9"/>
    <p:sldId id="268" r:id="rId10"/>
    <p:sldId id="269" r:id="rId11"/>
    <p:sldId id="270" r:id="rId12"/>
    <p:sldId id="271" r:id="rId13"/>
    <p:sldId id="272"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33" d="100"/>
          <a:sy n="33" d="100"/>
        </p:scale>
        <p:origin x="1882" y="12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2.png>
</file>

<file path=ppt/media/image3.png>
</file>

<file path=ppt/media/image4.jpeg>
</file>

<file path=ppt/media/image5.jpeg>
</file>

<file path=ppt/media/image6.pn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0E4AB1-3068-41F8-9BA6-4494B58A2461}" type="datetimeFigureOut">
              <a:rPr lang="en-US" smtClean="0"/>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15237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0E4AB1-3068-41F8-9BA6-4494B58A2461}" type="datetimeFigureOut">
              <a:rPr lang="en-US" smtClean="0"/>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2215032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0E4AB1-3068-41F8-9BA6-4494B58A2461}" type="datetimeFigureOut">
              <a:rPr lang="en-US" smtClean="0"/>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1238611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0E4AB1-3068-41F8-9BA6-4494B58A2461}" type="datetimeFigureOut">
              <a:rPr lang="en-US" smtClean="0"/>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559208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10E4AB1-3068-41F8-9BA6-4494B58A2461}" type="datetimeFigureOut">
              <a:rPr lang="en-US" smtClean="0"/>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147683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10E4AB1-3068-41F8-9BA6-4494B58A2461}" type="datetimeFigureOut">
              <a:rPr lang="en-US" smtClean="0"/>
              <a:t>10/24/2025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38084389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0E4AB1-3068-41F8-9BA6-4494B58A2461}" type="datetimeFigureOut">
              <a:rPr lang="en-US" smtClean="0"/>
              <a:t>10/24/2025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977200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10E4AB1-3068-41F8-9BA6-4494B58A2461}" type="datetimeFigureOut">
              <a:rPr lang="en-US" smtClean="0"/>
              <a:t>10/24/2025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3594428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0E4AB1-3068-41F8-9BA6-4494B58A2461}" type="datetimeFigureOut">
              <a:rPr lang="en-US" smtClean="0"/>
              <a:t>10/24/2025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2962274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10E4AB1-3068-41F8-9BA6-4494B58A2461}" type="datetimeFigureOut">
              <a:rPr lang="en-US" smtClean="0"/>
              <a:t>10/24/2025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3780992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10E4AB1-3068-41F8-9BA6-4494B58A2461}" type="datetimeFigureOut">
              <a:rPr lang="en-US" smtClean="0"/>
              <a:t>10/24/2025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F7EE21-2064-4806-88EE-3AF3D6613339}" type="slidenum">
              <a:rPr lang="en-US" smtClean="0"/>
              <a:t>‹#›</a:t>
            </a:fld>
            <a:endParaRPr lang="en-US"/>
          </a:p>
        </p:txBody>
      </p:sp>
    </p:spTree>
    <p:extLst>
      <p:ext uri="{BB962C8B-B14F-4D97-AF65-F5344CB8AC3E}">
        <p14:creationId xmlns:p14="http://schemas.microsoft.com/office/powerpoint/2010/main" val="41841853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0E4AB1-3068-41F8-9BA6-4494B58A2461}" type="datetimeFigureOut">
              <a:rPr lang="en-US" smtClean="0"/>
              <a:t>10/24/2025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F7EE21-2064-4806-88EE-3AF3D6613339}" type="slidenum">
              <a:rPr lang="en-US" smtClean="0"/>
              <a:t>‹#›</a:t>
            </a:fld>
            <a:endParaRPr lang="en-US"/>
          </a:p>
        </p:txBody>
      </p:sp>
    </p:spTree>
    <p:extLst>
      <p:ext uri="{BB962C8B-B14F-4D97-AF65-F5344CB8AC3E}">
        <p14:creationId xmlns:p14="http://schemas.microsoft.com/office/powerpoint/2010/main" val="25218592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hận dạng khuôn mặt là gì? Lợi ích của nhận dang khuân mặt mang lại"/>
          <p:cNvPicPr>
            <a:picLocks noChangeAspect="1" noChangeArrowheads="1"/>
          </p:cNvPicPr>
          <p:nvPr/>
        </p:nvPicPr>
        <p:blipFill>
          <a:blip r:embed="rId2">
            <a:extLst>
              <a:ext uri="{BEBA8EAE-BF5A-486C-A8C5-ECC9F3942E4B}">
                <a14:imgProps xmlns:a14="http://schemas.microsoft.com/office/drawing/2010/main">
                  <a14:imgLayer r:embed="rId3">
                    <a14:imgEffect>
                      <a14:colorTemperature colorTemp="5390"/>
                    </a14:imgEffect>
                    <a14:imgEffect>
                      <a14:brightnessContrast bright="-55000"/>
                    </a14:imgEffect>
                  </a14:imgLayer>
                </a14:imgProps>
              </a:ext>
              <a:ext uri="{28A0092B-C50C-407E-A947-70E740481C1C}">
                <a14:useLocalDpi xmlns:a14="http://schemas.microsoft.com/office/drawing/2010/main" val="0"/>
              </a:ext>
            </a:extLst>
          </a:blip>
          <a:srcRect/>
          <a:stretch>
            <a:fillRect/>
          </a:stretch>
        </p:blipFill>
        <p:spPr bwMode="auto">
          <a:xfrm>
            <a:off x="0" y="0"/>
            <a:ext cx="12216627" cy="6858000"/>
          </a:xfrm>
          <a:prstGeom prst="rect">
            <a:avLst/>
          </a:prstGeom>
          <a:noFill/>
          <a:effectLst>
            <a:glow rad="127000">
              <a:schemeClr val="accent1"/>
            </a:glow>
            <a:outerShdw dist="50800" dir="5400000" sx="1000" sy="1000" algn="ctr" rotWithShape="0">
              <a:srgbClr val="000000"/>
            </a:outerShdw>
            <a:reflection endPos="65000" dist="50800" dir="5400000" sy="-100000" algn="bl" rotWithShape="0"/>
            <a:softEdge rad="0"/>
          </a:effectLst>
          <a:scene3d>
            <a:camera prst="orthographicFront">
              <a:rot lat="0" lon="10800000" rev="0"/>
            </a:camera>
            <a:lightRig rig="threePt" dir="t"/>
          </a:scene3d>
          <a:extLst>
            <a:ext uri="{909E8E84-426E-40DD-AFC4-6F175D3DCCD1}">
              <a14:hiddenFill xmlns:a14="http://schemas.microsoft.com/office/drawing/2010/main">
                <a:solidFill>
                  <a:srgbClr val="FFFFFF"/>
                </a:solidFill>
              </a14:hiddenFill>
            </a:ext>
          </a:extLst>
        </p:spPr>
      </p:pic>
      <p:sp>
        <p:nvSpPr>
          <p:cNvPr id="4" name="TextBox 3"/>
          <p:cNvSpPr txBox="1"/>
          <p:nvPr/>
        </p:nvSpPr>
        <p:spPr>
          <a:xfrm flipH="1">
            <a:off x="2819399" y="1562100"/>
            <a:ext cx="7239000" cy="1754326"/>
          </a:xfrm>
          <a:prstGeom prst="rect">
            <a:avLst/>
          </a:prstGeom>
          <a:noFill/>
        </p:spPr>
        <p:txBody>
          <a:bodyPr wrap="square" rtlCol="0">
            <a:spAutoFit/>
          </a:bodyPr>
          <a:lstStyle/>
          <a:p>
            <a:pPr algn="ctr"/>
            <a:r>
              <a:rPr lang="en-US" sz="5400" b="1" dirty="0" err="1" smtClean="0">
                <a:solidFill>
                  <a:schemeClr val="bg1"/>
                </a:solidFill>
                <a:latin typeface="Arial" panose="020B0604020202020204" pitchFamily="34" charset="0"/>
                <a:cs typeface="Arial" panose="020B0604020202020204" pitchFamily="34" charset="0"/>
              </a:rPr>
              <a:t>Hệ</a:t>
            </a:r>
            <a:r>
              <a:rPr lang="en-US" sz="5400" b="1" dirty="0" smtClean="0">
                <a:solidFill>
                  <a:schemeClr val="bg1"/>
                </a:solidFill>
                <a:latin typeface="Arial" panose="020B0604020202020204" pitchFamily="34" charset="0"/>
                <a:cs typeface="Arial" panose="020B0604020202020204" pitchFamily="34" charset="0"/>
              </a:rPr>
              <a:t> </a:t>
            </a:r>
            <a:r>
              <a:rPr lang="en-US" sz="5400" b="1" dirty="0" err="1" smtClean="0">
                <a:solidFill>
                  <a:schemeClr val="bg1"/>
                </a:solidFill>
                <a:latin typeface="Arial" panose="020B0604020202020204" pitchFamily="34" charset="0"/>
                <a:cs typeface="Arial" panose="020B0604020202020204" pitchFamily="34" charset="0"/>
              </a:rPr>
              <a:t>thống</a:t>
            </a:r>
            <a:r>
              <a:rPr lang="en-US" sz="5400" b="1" dirty="0" smtClean="0">
                <a:solidFill>
                  <a:schemeClr val="bg1"/>
                </a:solidFill>
                <a:latin typeface="Arial" panose="020B0604020202020204" pitchFamily="34" charset="0"/>
                <a:cs typeface="Arial" panose="020B0604020202020204" pitchFamily="34" charset="0"/>
              </a:rPr>
              <a:t> </a:t>
            </a:r>
            <a:r>
              <a:rPr lang="en-US" sz="5400" b="1" dirty="0" err="1" smtClean="0">
                <a:solidFill>
                  <a:schemeClr val="bg1"/>
                </a:solidFill>
                <a:latin typeface="Arial" panose="020B0604020202020204" pitchFamily="34" charset="0"/>
                <a:cs typeface="Arial" panose="020B0604020202020204" pitchFamily="34" charset="0"/>
              </a:rPr>
              <a:t>nhận</a:t>
            </a:r>
            <a:r>
              <a:rPr lang="en-US" sz="5400" b="1" dirty="0" smtClean="0">
                <a:solidFill>
                  <a:schemeClr val="bg1"/>
                </a:solidFill>
                <a:latin typeface="Arial" panose="020B0604020202020204" pitchFamily="34" charset="0"/>
                <a:cs typeface="Arial" panose="020B0604020202020204" pitchFamily="34" charset="0"/>
              </a:rPr>
              <a:t> </a:t>
            </a:r>
            <a:r>
              <a:rPr lang="en-US" sz="5400" b="1" dirty="0" err="1" smtClean="0">
                <a:solidFill>
                  <a:schemeClr val="bg1"/>
                </a:solidFill>
                <a:latin typeface="Arial" panose="020B0604020202020204" pitchFamily="34" charset="0"/>
                <a:cs typeface="Arial" panose="020B0604020202020204" pitchFamily="34" charset="0"/>
              </a:rPr>
              <a:t>diện</a:t>
            </a:r>
            <a:r>
              <a:rPr lang="en-US" sz="5400" b="1" dirty="0" smtClean="0">
                <a:solidFill>
                  <a:schemeClr val="bg1"/>
                </a:solidFill>
                <a:latin typeface="Arial" panose="020B0604020202020204" pitchFamily="34" charset="0"/>
                <a:cs typeface="Arial" panose="020B0604020202020204" pitchFamily="34" charset="0"/>
              </a:rPr>
              <a:t> </a:t>
            </a:r>
            <a:r>
              <a:rPr lang="en-US" sz="5400" b="1" dirty="0" err="1" smtClean="0">
                <a:solidFill>
                  <a:schemeClr val="bg1"/>
                </a:solidFill>
                <a:latin typeface="Arial" panose="020B0604020202020204" pitchFamily="34" charset="0"/>
                <a:cs typeface="Arial" panose="020B0604020202020204" pitchFamily="34" charset="0"/>
              </a:rPr>
              <a:t>khuôn</a:t>
            </a:r>
            <a:r>
              <a:rPr lang="en-US" sz="5400" b="1" dirty="0" smtClean="0">
                <a:solidFill>
                  <a:schemeClr val="bg1"/>
                </a:solidFill>
                <a:latin typeface="Arial" panose="020B0604020202020204" pitchFamily="34" charset="0"/>
                <a:cs typeface="Arial" panose="020B0604020202020204" pitchFamily="34" charset="0"/>
              </a:rPr>
              <a:t> </a:t>
            </a:r>
            <a:r>
              <a:rPr lang="en-US" sz="5400" b="1" dirty="0" err="1" smtClean="0">
                <a:solidFill>
                  <a:schemeClr val="bg1"/>
                </a:solidFill>
                <a:latin typeface="Arial" panose="020B0604020202020204" pitchFamily="34" charset="0"/>
                <a:cs typeface="Arial" panose="020B0604020202020204" pitchFamily="34" charset="0"/>
              </a:rPr>
              <a:t>mặt</a:t>
            </a:r>
            <a:endParaRPr lang="en-US" sz="5400" b="1" dirty="0">
              <a:solidFill>
                <a:schemeClr val="bg1"/>
              </a:solidFill>
              <a:latin typeface="Arial" panose="020B0604020202020204" pitchFamily="34" charset="0"/>
              <a:cs typeface="Arial" panose="020B0604020202020204" pitchFamily="34" charset="0"/>
            </a:endParaRPr>
          </a:p>
        </p:txBody>
      </p:sp>
      <p:sp>
        <p:nvSpPr>
          <p:cNvPr id="5" name="TextBox 4"/>
          <p:cNvSpPr txBox="1"/>
          <p:nvPr/>
        </p:nvSpPr>
        <p:spPr>
          <a:xfrm>
            <a:off x="6781800" y="1562100"/>
            <a:ext cx="45719" cy="369332"/>
          </a:xfrm>
          <a:prstGeom prst="rect">
            <a:avLst/>
          </a:prstGeom>
          <a:noFill/>
        </p:spPr>
        <p:txBody>
          <a:bodyPr wrap="square" rtlCol="0">
            <a:spAutoFit/>
          </a:bodyPr>
          <a:lstStyle/>
          <a:p>
            <a:endParaRPr lang="en-US" dirty="0"/>
          </a:p>
        </p:txBody>
      </p:sp>
      <p:sp>
        <p:nvSpPr>
          <p:cNvPr id="7" name="TextBox 6"/>
          <p:cNvSpPr txBox="1"/>
          <p:nvPr/>
        </p:nvSpPr>
        <p:spPr>
          <a:xfrm flipH="1">
            <a:off x="2886074" y="3686175"/>
            <a:ext cx="7239000" cy="523220"/>
          </a:xfrm>
          <a:prstGeom prst="rect">
            <a:avLst/>
          </a:prstGeom>
          <a:noFill/>
        </p:spPr>
        <p:txBody>
          <a:bodyPr wrap="square" rtlCol="0">
            <a:spAutoFit/>
          </a:bodyPr>
          <a:lstStyle/>
          <a:p>
            <a:pPr algn="ctr"/>
            <a:r>
              <a:rPr lang="en-US" sz="2800" b="1" dirty="0" err="1" smtClean="0">
                <a:solidFill>
                  <a:schemeClr val="bg1"/>
                </a:solidFill>
                <a:latin typeface="Arial" panose="020B0604020202020204" pitchFamily="34" charset="0"/>
                <a:cs typeface="Arial" panose="020B0604020202020204" pitchFamily="34" charset="0"/>
              </a:rPr>
              <a:t>Họ</a:t>
            </a:r>
            <a:r>
              <a:rPr lang="en-US" sz="2800" b="1" dirty="0" smtClean="0">
                <a:solidFill>
                  <a:schemeClr val="bg1"/>
                </a:solidFill>
                <a:latin typeface="Arial" panose="020B0604020202020204" pitchFamily="34" charset="0"/>
                <a:cs typeface="Arial" panose="020B0604020202020204" pitchFamily="34" charset="0"/>
              </a:rPr>
              <a:t> </a:t>
            </a:r>
            <a:r>
              <a:rPr lang="en-US" sz="2800" b="1" dirty="0" err="1" smtClean="0">
                <a:solidFill>
                  <a:schemeClr val="bg1"/>
                </a:solidFill>
                <a:latin typeface="Arial" panose="020B0604020202020204" pitchFamily="34" charset="0"/>
                <a:cs typeface="Arial" panose="020B0604020202020204" pitchFamily="34" charset="0"/>
              </a:rPr>
              <a:t>và</a:t>
            </a:r>
            <a:r>
              <a:rPr lang="en-US" sz="2800" b="1" dirty="0" smtClean="0">
                <a:solidFill>
                  <a:schemeClr val="bg1"/>
                </a:solidFill>
                <a:latin typeface="Arial" panose="020B0604020202020204" pitchFamily="34" charset="0"/>
                <a:cs typeface="Arial" panose="020B0604020202020204" pitchFamily="34" charset="0"/>
              </a:rPr>
              <a:t> </a:t>
            </a:r>
            <a:r>
              <a:rPr lang="en-US" sz="2800" b="1" dirty="0" err="1" smtClean="0">
                <a:solidFill>
                  <a:schemeClr val="bg1"/>
                </a:solidFill>
                <a:latin typeface="Arial" panose="020B0604020202020204" pitchFamily="34" charset="0"/>
                <a:cs typeface="Arial" panose="020B0604020202020204" pitchFamily="34" charset="0"/>
              </a:rPr>
              <a:t>tên</a:t>
            </a:r>
            <a:r>
              <a:rPr lang="en-US" sz="2800" b="1" dirty="0" smtClean="0">
                <a:solidFill>
                  <a:schemeClr val="bg1"/>
                </a:solidFill>
                <a:latin typeface="Arial" panose="020B0604020202020204" pitchFamily="34" charset="0"/>
                <a:cs typeface="Arial" panose="020B0604020202020204" pitchFamily="34" charset="0"/>
              </a:rPr>
              <a:t>: </a:t>
            </a:r>
            <a:r>
              <a:rPr lang="en-US" sz="2800" b="1" dirty="0" err="1" smtClean="0">
                <a:solidFill>
                  <a:schemeClr val="bg1"/>
                </a:solidFill>
                <a:latin typeface="Arial" panose="020B0604020202020204" pitchFamily="34" charset="0"/>
                <a:cs typeface="Arial" panose="020B0604020202020204" pitchFamily="34" charset="0"/>
              </a:rPr>
              <a:t>Hồ</a:t>
            </a:r>
            <a:r>
              <a:rPr lang="en-US" sz="2800" b="1" dirty="0" smtClean="0">
                <a:solidFill>
                  <a:schemeClr val="bg1"/>
                </a:solidFill>
                <a:latin typeface="Arial" panose="020B0604020202020204" pitchFamily="34" charset="0"/>
                <a:cs typeface="Arial" panose="020B0604020202020204" pitchFamily="34" charset="0"/>
              </a:rPr>
              <a:t> </a:t>
            </a:r>
            <a:r>
              <a:rPr lang="en-US" sz="2800" b="1" dirty="0" err="1" smtClean="0">
                <a:solidFill>
                  <a:schemeClr val="bg1"/>
                </a:solidFill>
                <a:latin typeface="Arial" panose="020B0604020202020204" pitchFamily="34" charset="0"/>
                <a:cs typeface="Arial" panose="020B0604020202020204" pitchFamily="34" charset="0"/>
              </a:rPr>
              <a:t>Viết</a:t>
            </a:r>
            <a:r>
              <a:rPr lang="en-US" sz="2800" b="1" dirty="0" smtClean="0">
                <a:solidFill>
                  <a:schemeClr val="bg1"/>
                </a:solidFill>
                <a:latin typeface="Arial" panose="020B0604020202020204" pitchFamily="34" charset="0"/>
                <a:cs typeface="Arial" panose="020B0604020202020204" pitchFamily="34" charset="0"/>
              </a:rPr>
              <a:t> </a:t>
            </a:r>
            <a:r>
              <a:rPr lang="en-US" sz="2800" b="1" dirty="0" err="1" smtClean="0">
                <a:solidFill>
                  <a:schemeClr val="bg1"/>
                </a:solidFill>
                <a:latin typeface="Arial" panose="020B0604020202020204" pitchFamily="34" charset="0"/>
                <a:cs typeface="Arial" panose="020B0604020202020204" pitchFamily="34" charset="0"/>
              </a:rPr>
              <a:t>Huy</a:t>
            </a:r>
            <a:r>
              <a:rPr lang="en-US" sz="2800" b="1" dirty="0" smtClean="0">
                <a:solidFill>
                  <a:schemeClr val="bg1"/>
                </a:solidFill>
                <a:latin typeface="Arial" panose="020B0604020202020204" pitchFamily="34" charset="0"/>
                <a:cs typeface="Arial" panose="020B0604020202020204" pitchFamily="34" charset="0"/>
              </a:rPr>
              <a:t> - 20225200</a:t>
            </a:r>
            <a:endParaRPr lang="en-US" sz="2800" b="1" dirty="0">
              <a:solidFill>
                <a:schemeClr val="bg1"/>
              </a:solidFill>
              <a:latin typeface="Arial" panose="020B0604020202020204" pitchFamily="34" charset="0"/>
              <a:cs typeface="Arial" panose="020B0604020202020204" pitchFamily="34" charset="0"/>
            </a:endParaRPr>
          </a:p>
        </p:txBody>
      </p:sp>
      <p:sp>
        <p:nvSpPr>
          <p:cNvPr id="8" name="TextBox 7"/>
          <p:cNvSpPr txBox="1"/>
          <p:nvPr/>
        </p:nvSpPr>
        <p:spPr>
          <a:xfrm flipH="1">
            <a:off x="2657474" y="4474041"/>
            <a:ext cx="7239000" cy="523220"/>
          </a:xfrm>
          <a:prstGeom prst="rect">
            <a:avLst/>
          </a:prstGeom>
          <a:noFill/>
        </p:spPr>
        <p:txBody>
          <a:bodyPr wrap="square" rtlCol="0">
            <a:spAutoFit/>
          </a:bodyPr>
          <a:lstStyle/>
          <a:p>
            <a:pPr algn="ctr"/>
            <a:r>
              <a:rPr lang="en-US" sz="2800" b="1" dirty="0" smtClean="0">
                <a:solidFill>
                  <a:schemeClr val="bg1"/>
                </a:solidFill>
                <a:latin typeface="Arial" panose="020B0604020202020204" pitchFamily="34" charset="0"/>
                <a:cs typeface="Arial" panose="020B0604020202020204" pitchFamily="34" charset="0"/>
              </a:rPr>
              <a:t>GVHD: </a:t>
            </a:r>
            <a:r>
              <a:rPr lang="en-US" sz="2800" b="1" dirty="0" err="1" smtClean="0">
                <a:solidFill>
                  <a:schemeClr val="bg1"/>
                </a:solidFill>
                <a:latin typeface="Arial" panose="020B0604020202020204" pitchFamily="34" charset="0"/>
                <a:cs typeface="Arial" panose="020B0604020202020204" pitchFamily="34" charset="0"/>
              </a:rPr>
              <a:t>Phạm</a:t>
            </a:r>
            <a:r>
              <a:rPr lang="en-US" sz="2800" b="1" dirty="0" smtClean="0">
                <a:solidFill>
                  <a:schemeClr val="bg1"/>
                </a:solidFill>
                <a:latin typeface="Arial" panose="020B0604020202020204" pitchFamily="34" charset="0"/>
                <a:cs typeface="Arial" panose="020B0604020202020204" pitchFamily="34" charset="0"/>
              </a:rPr>
              <a:t> </a:t>
            </a:r>
            <a:r>
              <a:rPr lang="en-US" sz="2800" b="1" dirty="0" err="1" smtClean="0">
                <a:solidFill>
                  <a:schemeClr val="bg1"/>
                </a:solidFill>
                <a:latin typeface="Arial" panose="020B0604020202020204" pitchFamily="34" charset="0"/>
                <a:cs typeface="Arial" panose="020B0604020202020204" pitchFamily="34" charset="0"/>
              </a:rPr>
              <a:t>Mạnh</a:t>
            </a:r>
            <a:r>
              <a:rPr lang="en-US" sz="2800" b="1" dirty="0" smtClean="0">
                <a:solidFill>
                  <a:schemeClr val="bg1"/>
                </a:solidFill>
                <a:latin typeface="Arial" panose="020B0604020202020204" pitchFamily="34" charset="0"/>
                <a:cs typeface="Arial" panose="020B0604020202020204" pitchFamily="34" charset="0"/>
              </a:rPr>
              <a:t> </a:t>
            </a:r>
            <a:r>
              <a:rPr lang="en-US" sz="2800" b="1" dirty="0" err="1" smtClean="0">
                <a:solidFill>
                  <a:schemeClr val="bg1"/>
                </a:solidFill>
                <a:latin typeface="Arial" panose="020B0604020202020204" pitchFamily="34" charset="0"/>
                <a:cs typeface="Arial" panose="020B0604020202020204" pitchFamily="34" charset="0"/>
              </a:rPr>
              <a:t>Tuấn</a:t>
            </a:r>
            <a:endParaRPr lang="en-US" sz="28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474514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962657" y="676740"/>
            <a:ext cx="3979732" cy="584775"/>
          </a:xfrm>
          <a:prstGeom prst="rect">
            <a:avLst/>
          </a:prstGeom>
          <a:noFill/>
        </p:spPr>
        <p:txBody>
          <a:bodyPr wrap="square" rtlCol="0">
            <a:spAutoFit/>
          </a:bodyPr>
          <a:lstStyle/>
          <a:p>
            <a:pPr algn="ctr"/>
            <a:r>
              <a:rPr lang="en-US" sz="3200" dirty="0" smtClean="0">
                <a:solidFill>
                  <a:schemeClr val="bg1"/>
                </a:solidFill>
                <a:latin typeface="Arial" panose="020B0604020202020204" pitchFamily="34" charset="0"/>
                <a:cs typeface="Arial" panose="020B0604020202020204" pitchFamily="34" charset="0"/>
              </a:rPr>
              <a:t>Demo</a:t>
            </a:r>
            <a:endParaRPr lang="en-US" sz="3200" dirty="0">
              <a:solidFill>
                <a:schemeClr val="bg1"/>
              </a:solidFill>
              <a:latin typeface="Arial" panose="020B0604020202020204" pitchFamily="34" charset="0"/>
              <a:cs typeface="Arial" panose="020B0604020202020204" pitchFamily="34" charset="0"/>
            </a:endParaRPr>
          </a:p>
        </p:txBody>
      </p:sp>
      <p:pic>
        <p:nvPicPr>
          <p:cNvPr id="4" name="DC0435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83080" y="1437727"/>
            <a:ext cx="8793480" cy="4946333"/>
          </a:xfrm>
          <a:prstGeom prst="rect">
            <a:avLst/>
          </a:prstGeom>
        </p:spPr>
      </p:pic>
    </p:spTree>
    <p:extLst>
      <p:ext uri="{BB962C8B-B14F-4D97-AF65-F5344CB8AC3E}">
        <p14:creationId xmlns:p14="http://schemas.microsoft.com/office/powerpoint/2010/main" val="2298167912"/>
      </p:ext>
    </p:extLst>
  </p:cSld>
  <p:clrMapOvr>
    <a:masterClrMapping/>
  </p:clrMapOvr>
  <p:transition spd="slow">
    <p:randomBar dir="vert"/>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962657" y="676740"/>
            <a:ext cx="3979732"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Đánh</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giá</a:t>
            </a:r>
            <a:endParaRPr lang="en-US" sz="3200" dirty="0">
              <a:solidFill>
                <a:schemeClr val="bg1"/>
              </a:solidFill>
              <a:latin typeface="Arial" panose="020B0604020202020204" pitchFamily="34" charset="0"/>
              <a:cs typeface="Arial" panose="020B0604020202020204" pitchFamily="34" charset="0"/>
            </a:endParaRPr>
          </a:p>
        </p:txBody>
      </p:sp>
      <p:sp>
        <p:nvSpPr>
          <p:cNvPr id="3" name="TextBox 2"/>
          <p:cNvSpPr txBox="1"/>
          <p:nvPr/>
        </p:nvSpPr>
        <p:spPr>
          <a:xfrm flipH="1">
            <a:off x="576577" y="1438740"/>
            <a:ext cx="5639027" cy="584775"/>
          </a:xfrm>
          <a:prstGeom prst="rect">
            <a:avLst/>
          </a:prstGeom>
          <a:noFill/>
        </p:spPr>
        <p:txBody>
          <a:bodyPr wrap="square" rtlCol="0">
            <a:spAutoFit/>
          </a:bodyPr>
          <a:lstStyle/>
          <a:p>
            <a:r>
              <a:rPr lang="en-US" sz="3200" dirty="0" smtClean="0">
                <a:solidFill>
                  <a:schemeClr val="bg1"/>
                </a:solidFill>
                <a:latin typeface="Arial" panose="020B0604020202020204" pitchFamily="34" charset="0"/>
                <a:cs typeface="Arial" panose="020B0604020202020204" pitchFamily="34" charset="0"/>
              </a:rPr>
              <a:t>1. </a:t>
            </a:r>
            <a:r>
              <a:rPr lang="en-US" sz="3200" dirty="0" err="1" smtClean="0">
                <a:solidFill>
                  <a:schemeClr val="bg1"/>
                </a:solidFill>
                <a:latin typeface="Arial" panose="020B0604020202020204" pitchFamily="34" charset="0"/>
                <a:cs typeface="Arial" panose="020B0604020202020204" pitchFamily="34" charset="0"/>
              </a:rPr>
              <a:t>Ưu</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điểm</a:t>
            </a:r>
            <a:endParaRPr lang="en-US" sz="3200" dirty="0">
              <a:solidFill>
                <a:schemeClr val="bg1"/>
              </a:solidFill>
              <a:latin typeface="Arial" panose="020B0604020202020204" pitchFamily="34" charset="0"/>
              <a:cs typeface="Arial" panose="020B0604020202020204" pitchFamily="34" charset="0"/>
            </a:endParaRPr>
          </a:p>
        </p:txBody>
      </p:sp>
      <p:sp>
        <p:nvSpPr>
          <p:cNvPr id="7" name="TextBox 6"/>
          <p:cNvSpPr txBox="1"/>
          <p:nvPr/>
        </p:nvSpPr>
        <p:spPr>
          <a:xfrm flipH="1">
            <a:off x="576577" y="2200740"/>
            <a:ext cx="6287210" cy="4396830"/>
          </a:xfrm>
          <a:prstGeom prst="rect">
            <a:avLst/>
          </a:prstGeom>
          <a:noFill/>
        </p:spPr>
        <p:txBody>
          <a:bodyPr wrap="square" rtlCol="0">
            <a:spAutoFit/>
          </a:bodyPr>
          <a:lstStyle/>
          <a:p>
            <a:r>
              <a:rPr lang="en-US" sz="1600" dirty="0" err="1">
                <a:solidFill>
                  <a:schemeClr val="bg1"/>
                </a:solidFill>
                <a:latin typeface="Arial" panose="020B0604020202020204" pitchFamily="34" charset="0"/>
                <a:cs typeface="Arial" panose="020B0604020202020204" pitchFamily="34" charset="0"/>
              </a:rPr>
              <a:t>Hệ</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thống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nhận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diện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khuôn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mặt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sử</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dụng</a:t>
            </a:r>
            <a:r>
              <a:rPr lang="en-US" sz="1600" dirty="0">
                <a:solidFill>
                  <a:schemeClr val="bg1"/>
                </a:solidFill>
                <a:latin typeface="Arial" panose="020B0604020202020204" pitchFamily="34" charset="0"/>
                <a:cs typeface="Arial" panose="020B0604020202020204" pitchFamily="34" charset="0"/>
              </a:rPr>
              <a:t> Flask </a:t>
            </a:r>
            <a:r>
              <a:rPr lang="en-US" sz="1600" dirty="0" err="1">
                <a:solidFill>
                  <a:schemeClr val="bg1"/>
                </a:solidFill>
                <a:latin typeface="Arial" panose="020B0604020202020204" pitchFamily="34" charset="0"/>
                <a:cs typeface="Arial" panose="020B0604020202020204" pitchFamily="34" charset="0"/>
              </a:rPr>
              <a:t>và</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DeepFace</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có</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nhiều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ưu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điểm</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nổi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bật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thể</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hiện</a:t>
            </a:r>
            <a:r>
              <a:rPr lang="en-US" sz="1600" dirty="0">
                <a:solidFill>
                  <a:schemeClr val="bg1"/>
                </a:solidFill>
                <a:latin typeface="Arial" panose="020B0604020202020204" pitchFamily="34" charset="0"/>
                <a:cs typeface="Arial" panose="020B0604020202020204" pitchFamily="34" charset="0"/>
              </a:rPr>
              <a:t> qua </a:t>
            </a:r>
            <a:r>
              <a:rPr lang="en-US" sz="1600" dirty="0" err="1">
                <a:solidFill>
                  <a:schemeClr val="bg1"/>
                </a:solidFill>
                <a:latin typeface="Arial" panose="020B0604020202020204" pitchFamily="34" charset="0"/>
                <a:cs typeface="Arial" panose="020B0604020202020204" pitchFamily="34" charset="0"/>
              </a:rPr>
              <a:t>các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khía</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cạnh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sau</a:t>
            </a:r>
            <a:r>
              <a:rPr lang="en-US" sz="1600" dirty="0" smtClean="0">
                <a:solidFill>
                  <a:schemeClr val="bg1"/>
                </a:solidFill>
                <a:latin typeface="Arial" panose="020B0604020202020204" pitchFamily="34" charset="0"/>
                <a:cs typeface="Arial" panose="020B0604020202020204" pitchFamily="34" charset="0"/>
              </a:rPr>
              <a:t>:</a:t>
            </a:r>
            <a:endParaRPr lang="en-US" sz="1600" dirty="0">
              <a:solidFill>
                <a:schemeClr val="bg1"/>
              </a:solidFill>
              <a:latin typeface="Arial" panose="020B0604020202020204" pitchFamily="34" charset="0"/>
              <a:cs typeface="Arial" panose="020B0604020202020204" pitchFamily="34" charset="0"/>
            </a:endParaRPr>
          </a:p>
          <a:p>
            <a:r>
              <a:rPr lang="en-US" sz="1600" b="1" dirty="0" smtClean="0">
                <a:solidFill>
                  <a:schemeClr val="bg1"/>
                </a:solidFill>
                <a:latin typeface="Arial" panose="020B0604020202020204" pitchFamily="34" charset="0"/>
                <a:cs typeface="Arial" panose="020B0604020202020204" pitchFamily="34" charset="0"/>
              </a:rPr>
              <a:t>	</a:t>
            </a:r>
            <a:r>
              <a:rPr lang="en-US" sz="1600" b="1" dirty="0" err="1" smtClean="0">
                <a:solidFill>
                  <a:schemeClr val="bg1"/>
                </a:solidFill>
                <a:latin typeface="Arial" panose="020B0604020202020204" pitchFamily="34" charset="0"/>
                <a:cs typeface="Arial" panose="020B0604020202020204" pitchFamily="34" charset="0"/>
              </a:rPr>
              <a:t>Cấu</a:t>
            </a:r>
            <a:r>
              <a:rPr lang="en-US" sz="1600" b="1" dirty="0" smtClean="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trúc</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đơn</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giản</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dễ</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triển</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khai</a:t>
            </a:r>
            <a:r>
              <a:rPr lang="en-US" sz="1600" b="1" dirty="0">
                <a:solidFill>
                  <a:schemeClr val="bg1"/>
                </a:solidFill>
                <a:latin typeface="Arial" panose="020B0604020202020204" pitchFamily="34" charset="0"/>
                <a:cs typeface="Arial" panose="020B0604020202020204" pitchFamily="34" charset="0"/>
              </a:rPr>
              <a:t>:</a:t>
            </a:r>
          </a:p>
          <a:p>
            <a:r>
              <a:rPr lang="en-US" sz="1600" dirty="0" err="1">
                <a:solidFill>
                  <a:schemeClr val="bg1"/>
                </a:solidFill>
                <a:latin typeface="Arial" panose="020B0604020202020204" pitchFamily="34" charset="0"/>
                <a:cs typeface="Arial" panose="020B0604020202020204" pitchFamily="34" charset="0"/>
              </a:rPr>
              <a:t>Việc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sử</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dụng</a:t>
            </a:r>
            <a:r>
              <a:rPr lang="en-US" sz="1600" dirty="0">
                <a:solidFill>
                  <a:schemeClr val="bg1"/>
                </a:solidFill>
                <a:latin typeface="Arial" panose="020B0604020202020204" pitchFamily="34" charset="0"/>
                <a:cs typeface="Arial" panose="020B0604020202020204" pitchFamily="34" charset="0"/>
              </a:rPr>
              <a:t> Flask – </a:t>
            </a:r>
            <a:r>
              <a:rPr lang="en-US" sz="1600" dirty="0" err="1">
                <a:solidFill>
                  <a:schemeClr val="bg1"/>
                </a:solidFill>
                <a:latin typeface="Arial" panose="020B0604020202020204" pitchFamily="34" charset="0"/>
                <a:cs typeface="Arial" panose="020B0604020202020204" pitchFamily="34" charset="0"/>
              </a:rPr>
              <a:t>một</a:t>
            </a:r>
            <a:r>
              <a:rPr lang="en-US" sz="1600" dirty="0">
                <a:solidFill>
                  <a:schemeClr val="bg1"/>
                </a:solidFill>
                <a:latin typeface="Arial" panose="020B0604020202020204" pitchFamily="34" charset="0"/>
                <a:cs typeface="Arial" panose="020B0604020202020204" pitchFamily="34" charset="0"/>
              </a:rPr>
              <a:t> micro-framework </a:t>
            </a:r>
            <a:r>
              <a:rPr lang="en-US" sz="1600" dirty="0" err="1">
                <a:solidFill>
                  <a:schemeClr val="bg1"/>
                </a:solidFill>
                <a:latin typeface="Arial" panose="020B0604020202020204" pitchFamily="34" charset="0"/>
                <a:cs typeface="Arial" panose="020B0604020202020204" pitchFamily="34" charset="0"/>
              </a:rPr>
              <a:t>nhẹ</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giúp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quá</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trình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phát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triển</a:t>
            </a:r>
            <a:r>
              <a:rPr lang="en-US" sz="1600" dirty="0">
                <a:solidFill>
                  <a:schemeClr val="bg1"/>
                </a:solidFill>
                <a:latin typeface="Arial" panose="020B0604020202020204" pitchFamily="34" charset="0"/>
                <a:cs typeface="Arial" panose="020B0604020202020204" pitchFamily="34" charset="0"/>
              </a:rPr>
              <a:t> API </a:t>
            </a:r>
            <a:r>
              <a:rPr lang="en-US" sz="1600" dirty="0" err="1">
                <a:solidFill>
                  <a:schemeClr val="bg1"/>
                </a:solidFill>
                <a:latin typeface="Arial" panose="020B0604020202020204" pitchFamily="34" charset="0"/>
                <a:cs typeface="Arial" panose="020B0604020202020204" pitchFamily="34" charset="0"/>
              </a:rPr>
              <a:t>nhanh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chóng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dễ</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bảo</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trì</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và</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mở</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rộng</a:t>
            </a:r>
            <a:r>
              <a:rPr lang="en-US" sz="1600" dirty="0" smtClean="0">
                <a:solidFill>
                  <a:schemeClr val="bg1"/>
                </a:solidFill>
                <a:latin typeface="Arial" panose="020B0604020202020204" pitchFamily="34" charset="0"/>
                <a:cs typeface="Arial" panose="020B0604020202020204" pitchFamily="34" charset="0"/>
              </a:rPr>
              <a:t>.</a:t>
            </a:r>
            <a:endParaRPr lang="en-US" sz="1600" dirty="0">
              <a:solidFill>
                <a:schemeClr val="bg1"/>
              </a:solidFill>
              <a:latin typeface="Arial" panose="020B0604020202020204" pitchFamily="34" charset="0"/>
              <a:cs typeface="Arial" panose="020B0604020202020204" pitchFamily="34" charset="0"/>
            </a:endParaRPr>
          </a:p>
          <a:p>
            <a:r>
              <a:rPr lang="en-US" sz="1600" b="1" dirty="0" smtClean="0">
                <a:solidFill>
                  <a:schemeClr val="bg1"/>
                </a:solidFill>
                <a:latin typeface="Arial" panose="020B0604020202020204" pitchFamily="34" charset="0"/>
                <a:cs typeface="Arial" panose="020B0604020202020204" pitchFamily="34" charset="0"/>
              </a:rPr>
              <a:t>	</a:t>
            </a:r>
            <a:r>
              <a:rPr lang="en-US" sz="1600" b="1" dirty="0" err="1" smtClean="0">
                <a:solidFill>
                  <a:schemeClr val="bg1"/>
                </a:solidFill>
                <a:latin typeface="Arial" panose="020B0604020202020204" pitchFamily="34" charset="0"/>
                <a:cs typeface="Arial" panose="020B0604020202020204" pitchFamily="34" charset="0"/>
              </a:rPr>
              <a:t>Tích</a:t>
            </a:r>
            <a:r>
              <a:rPr lang="en-US" sz="1600" b="1" dirty="0" smtClean="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hợp</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trí</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tuệ</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nhân</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tạo</a:t>
            </a:r>
            <a:r>
              <a:rPr lang="en-US" sz="1600" b="1" dirty="0">
                <a:solidFill>
                  <a:schemeClr val="bg1"/>
                </a:solidFill>
                <a:latin typeface="Arial" panose="020B0604020202020204" pitchFamily="34" charset="0"/>
                <a:cs typeface="Arial" panose="020B0604020202020204" pitchFamily="34" charset="0"/>
              </a:rPr>
              <a:t> (AI) </a:t>
            </a:r>
            <a:r>
              <a:rPr lang="en-US" sz="1600" b="1" dirty="0" err="1">
                <a:solidFill>
                  <a:schemeClr val="bg1"/>
                </a:solidFill>
                <a:latin typeface="Arial" panose="020B0604020202020204" pitchFamily="34" charset="0"/>
                <a:cs typeface="Arial" panose="020B0604020202020204" pitchFamily="34" charset="0"/>
              </a:rPr>
              <a:t>trực</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tiếp</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vào</a:t>
            </a:r>
            <a:r>
              <a:rPr lang="en-US" sz="1600" b="1" dirty="0">
                <a:solidFill>
                  <a:schemeClr val="bg1"/>
                </a:solidFill>
                <a:latin typeface="Arial" panose="020B0604020202020204" pitchFamily="34" charset="0"/>
                <a:cs typeface="Arial" panose="020B0604020202020204" pitchFamily="34" charset="0"/>
              </a:rPr>
              <a:t> API:</a:t>
            </a:r>
          </a:p>
          <a:p>
            <a:r>
              <a:rPr lang="en-US" sz="1600" dirty="0" err="1">
                <a:solidFill>
                  <a:schemeClr val="bg1"/>
                </a:solidFill>
                <a:latin typeface="Arial" panose="020B0604020202020204" pitchFamily="34" charset="0"/>
                <a:cs typeface="Arial" panose="020B0604020202020204" pitchFamily="34" charset="0"/>
              </a:rPr>
              <a:t>DeepFace</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mang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lại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khả</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năng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nhận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diện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và</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phân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tích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khuôn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mặt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chính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xác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giúp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hệ</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thống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đáp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ứng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tốt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bài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toán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xác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thực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người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dùng</a:t>
            </a:r>
            <a:r>
              <a:rPr lang="en-US" sz="1600" dirty="0">
                <a:solidFill>
                  <a:schemeClr val="bg1"/>
                </a:solidFill>
                <a:latin typeface="Arial" panose="020B0604020202020204" pitchFamily="34" charset="0"/>
                <a:cs typeface="Arial" panose="020B0604020202020204" pitchFamily="34" charset="0"/>
              </a:rPr>
              <a:t>.</a:t>
            </a:r>
          </a:p>
          <a:p>
            <a:r>
              <a:rPr lang="en-US" sz="1600" b="1" dirty="0" smtClean="0">
                <a:solidFill>
                  <a:schemeClr val="bg1"/>
                </a:solidFill>
                <a:latin typeface="Arial" panose="020B0604020202020204" pitchFamily="34" charset="0"/>
                <a:cs typeface="Arial" panose="020B0604020202020204" pitchFamily="34" charset="0"/>
              </a:rPr>
              <a:t>	</a:t>
            </a:r>
            <a:r>
              <a:rPr lang="en-US" sz="1600" b="1" dirty="0" err="1" smtClean="0">
                <a:solidFill>
                  <a:schemeClr val="bg1"/>
                </a:solidFill>
                <a:latin typeface="Arial" panose="020B0604020202020204" pitchFamily="34" charset="0"/>
                <a:cs typeface="Arial" panose="020B0604020202020204" pitchFamily="34" charset="0"/>
              </a:rPr>
              <a:t>Tính</a:t>
            </a:r>
            <a:r>
              <a:rPr lang="en-US" sz="1600" b="1" dirty="0" smtClean="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bảo</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mật</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cao</a:t>
            </a:r>
            <a:r>
              <a:rPr lang="en-US" sz="1600" b="1" dirty="0">
                <a:solidFill>
                  <a:schemeClr val="bg1"/>
                </a:solidFill>
                <a:latin typeface="Arial" panose="020B0604020202020204" pitchFamily="34" charset="0"/>
                <a:cs typeface="Arial" panose="020B0604020202020204" pitchFamily="34" charset="0"/>
              </a:rPr>
              <a:t>:</a:t>
            </a:r>
          </a:p>
          <a:p>
            <a:r>
              <a:rPr lang="en-US" sz="1600" dirty="0" err="1">
                <a:solidFill>
                  <a:schemeClr val="bg1"/>
                </a:solidFill>
                <a:latin typeface="Arial" panose="020B0604020202020204" pitchFamily="34" charset="0"/>
                <a:cs typeface="Arial" panose="020B0604020202020204" pitchFamily="34" charset="0"/>
              </a:rPr>
              <a:t>Phương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thức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xác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thực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bằng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khuôn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mặt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giúp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giảm</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thiểu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nguy</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cơ</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bị</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đánh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cắp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hoặc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đoán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mật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khẩu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tăng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cường</a:t>
            </a:r>
            <a:r>
              <a:rPr lang="en-US" sz="1600" dirty="0">
                <a:solidFill>
                  <a:schemeClr val="bg1"/>
                </a:solidFill>
                <a:latin typeface="Arial" panose="020B0604020202020204" pitchFamily="34" charset="0"/>
                <a:cs typeface="Arial" panose="020B0604020202020204" pitchFamily="34" charset="0"/>
              </a:rPr>
              <a:t> an </a:t>
            </a:r>
            <a:r>
              <a:rPr lang="en-US" sz="1600" dirty="0" err="1">
                <a:solidFill>
                  <a:schemeClr val="bg1"/>
                </a:solidFill>
                <a:latin typeface="Arial" panose="020B0604020202020204" pitchFamily="34" charset="0"/>
                <a:cs typeface="Arial" panose="020B0604020202020204" pitchFamily="34" charset="0"/>
              </a:rPr>
              <a:t>toàn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cho</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người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dùng</a:t>
            </a:r>
            <a:r>
              <a:rPr lang="en-US" sz="1600" dirty="0">
                <a:solidFill>
                  <a:schemeClr val="bg1"/>
                </a:solidFill>
                <a:latin typeface="Arial" panose="020B0604020202020204" pitchFamily="34" charset="0"/>
                <a:cs typeface="Arial" panose="020B0604020202020204" pitchFamily="34" charset="0"/>
              </a:rPr>
              <a:t>.</a:t>
            </a:r>
          </a:p>
          <a:p>
            <a:r>
              <a:rPr lang="en-US" sz="1600" b="1" dirty="0" smtClean="0">
                <a:solidFill>
                  <a:schemeClr val="bg1"/>
                </a:solidFill>
                <a:latin typeface="Arial" panose="020B0604020202020204" pitchFamily="34" charset="0"/>
                <a:cs typeface="Arial" panose="020B0604020202020204" pitchFamily="34" charset="0"/>
              </a:rPr>
              <a:t>	</a:t>
            </a:r>
            <a:r>
              <a:rPr lang="en-US" sz="1600" b="1" dirty="0" err="1" smtClean="0">
                <a:solidFill>
                  <a:schemeClr val="bg1"/>
                </a:solidFill>
                <a:latin typeface="Arial" panose="020B0604020202020204" pitchFamily="34" charset="0"/>
                <a:cs typeface="Arial" panose="020B0604020202020204" pitchFamily="34" charset="0"/>
              </a:rPr>
              <a:t>Dễ</a:t>
            </a:r>
            <a:r>
              <a:rPr lang="en-US" sz="1600" b="1" dirty="0" smtClean="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dàng</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mở</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rộng</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và</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tích</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hợp</a:t>
            </a:r>
            <a:r>
              <a:rPr lang="en-US" sz="1600" b="1" dirty="0">
                <a:solidFill>
                  <a:schemeClr val="bg1"/>
                </a:solidFill>
                <a:latin typeface="Arial" panose="020B0604020202020204" pitchFamily="34" charset="0"/>
                <a:cs typeface="Arial" panose="020B0604020202020204" pitchFamily="34" charset="0"/>
              </a:rPr>
              <a:t>:</a:t>
            </a:r>
          </a:p>
          <a:p>
            <a:r>
              <a:rPr lang="en-US" sz="1600" dirty="0" err="1">
                <a:solidFill>
                  <a:schemeClr val="bg1"/>
                </a:solidFill>
                <a:latin typeface="Arial" panose="020B0604020202020204" pitchFamily="34" charset="0"/>
                <a:cs typeface="Arial" panose="020B0604020202020204" pitchFamily="34" charset="0"/>
              </a:rPr>
              <a:t>Hệ</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thống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có</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thể</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được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kết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nối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với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ứng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dụng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như</a:t>
            </a:r>
            <a:r>
              <a:rPr lang="en-US" sz="1600" dirty="0">
                <a:solidFill>
                  <a:schemeClr val="bg1"/>
                </a:solidFill>
                <a:latin typeface="Arial" panose="020B0604020202020204" pitchFamily="34" charset="0"/>
                <a:cs typeface="Arial" panose="020B0604020202020204" pitchFamily="34" charset="0"/>
              </a:rPr>
              <a:t> website, </a:t>
            </a:r>
            <a:r>
              <a:rPr lang="en-US" sz="1600" dirty="0" err="1">
                <a:solidFill>
                  <a:schemeClr val="bg1"/>
                </a:solidFill>
                <a:latin typeface="Arial" panose="020B0604020202020204" pitchFamily="34" charset="0"/>
                <a:cs typeface="Arial" panose="020B0604020202020204" pitchFamily="34" charset="0"/>
              </a:rPr>
              <a:t>phần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mềm</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điểm</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danh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hệ</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thống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quản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lý</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nhân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sự</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hoặc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kiểm</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soát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ra</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vào</a:t>
            </a:r>
            <a:r>
              <a:rPr lang="en-US" sz="1600" dirty="0">
                <a:solidFill>
                  <a:schemeClr val="bg1"/>
                </a:solidFill>
                <a:latin typeface="Arial" panose="020B0604020202020204" pitchFamily="34" charset="0"/>
                <a:cs typeface="Arial" panose="020B0604020202020204" pitchFamily="34" charset="0"/>
              </a:rPr>
              <a:t>.</a:t>
            </a:r>
          </a:p>
        </p:txBody>
      </p:sp>
      <p:pic>
        <p:nvPicPr>
          <p:cNvPr id="7170" name="Picture 2" descr="ƯU ĐIỂM CỦA XÀ ĐƠN XẾP KHÁNH TRÌNH TRONG ĐIỀU TRỊ CÁC BỆNH CỘT SỐNG -  Website tiếng Việt chính thức và duy nhất của Công ty Khánh Trìn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94866" y="2361236"/>
            <a:ext cx="3810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3534862"/>
      </p:ext>
    </p:extLst>
  </p:cSld>
  <p:clrMapOvr>
    <a:masterClrMapping/>
  </p:clrMapOvr>
  <p:transition spd="slow">
    <p:randomBar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962657" y="676740"/>
            <a:ext cx="3979732"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Đánh</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giá</a:t>
            </a:r>
            <a:endParaRPr lang="en-US" sz="3200" dirty="0">
              <a:solidFill>
                <a:schemeClr val="bg1"/>
              </a:solidFill>
              <a:latin typeface="Arial" panose="020B0604020202020204" pitchFamily="34" charset="0"/>
              <a:cs typeface="Arial" panose="020B0604020202020204" pitchFamily="34" charset="0"/>
            </a:endParaRPr>
          </a:p>
        </p:txBody>
      </p:sp>
      <p:sp>
        <p:nvSpPr>
          <p:cNvPr id="3" name="TextBox 2"/>
          <p:cNvSpPr txBox="1"/>
          <p:nvPr/>
        </p:nvSpPr>
        <p:spPr>
          <a:xfrm flipH="1">
            <a:off x="576577" y="1438740"/>
            <a:ext cx="5639027" cy="584775"/>
          </a:xfrm>
          <a:prstGeom prst="rect">
            <a:avLst/>
          </a:prstGeom>
          <a:noFill/>
        </p:spPr>
        <p:txBody>
          <a:bodyPr wrap="square" rtlCol="0">
            <a:spAutoFit/>
          </a:bodyPr>
          <a:lstStyle/>
          <a:p>
            <a:r>
              <a:rPr lang="en-US" sz="3200" dirty="0" smtClean="0">
                <a:solidFill>
                  <a:schemeClr val="bg1"/>
                </a:solidFill>
                <a:latin typeface="Arial" panose="020B0604020202020204" pitchFamily="34" charset="0"/>
                <a:cs typeface="Arial" panose="020B0604020202020204" pitchFamily="34" charset="0"/>
              </a:rPr>
              <a:t>1. </a:t>
            </a:r>
            <a:r>
              <a:rPr lang="en-US" sz="3200" dirty="0" err="1" smtClean="0">
                <a:solidFill>
                  <a:schemeClr val="bg1"/>
                </a:solidFill>
                <a:latin typeface="Arial" panose="020B0604020202020204" pitchFamily="34" charset="0"/>
                <a:cs typeface="Arial" panose="020B0604020202020204" pitchFamily="34" charset="0"/>
              </a:rPr>
              <a:t>Nhược</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điểm</a:t>
            </a:r>
            <a:endParaRPr lang="en-US" sz="3200" dirty="0">
              <a:solidFill>
                <a:schemeClr val="bg1"/>
              </a:solidFill>
              <a:latin typeface="Arial" panose="020B0604020202020204" pitchFamily="34" charset="0"/>
              <a:cs typeface="Arial" panose="020B0604020202020204" pitchFamily="34" charset="0"/>
            </a:endParaRPr>
          </a:p>
        </p:txBody>
      </p:sp>
      <p:sp>
        <p:nvSpPr>
          <p:cNvPr id="7" name="TextBox 6"/>
          <p:cNvSpPr txBox="1"/>
          <p:nvPr/>
        </p:nvSpPr>
        <p:spPr>
          <a:xfrm flipH="1">
            <a:off x="576577" y="2496521"/>
            <a:ext cx="6287210" cy="3539430"/>
          </a:xfrm>
          <a:prstGeom prst="rect">
            <a:avLst/>
          </a:prstGeom>
          <a:noFill/>
        </p:spPr>
        <p:txBody>
          <a:bodyPr wrap="square" rtlCol="0">
            <a:spAutoFit/>
          </a:bodyPr>
          <a:lstStyle/>
          <a:p>
            <a:r>
              <a:rPr lang="en-US" sz="1600" dirty="0" err="1">
                <a:solidFill>
                  <a:schemeClr val="bg1"/>
                </a:solidFill>
                <a:latin typeface="Arial" panose="020B0604020202020204" pitchFamily="34" charset="0"/>
                <a:cs typeface="Arial" panose="020B0604020202020204" pitchFamily="34" charset="0"/>
              </a:rPr>
              <a:t>Bên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cạnh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những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ưu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điểm</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hệ</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thống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vẫn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còn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tồn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tại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một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số</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hạn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chế</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cần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khắc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phục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trong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phiên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bản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tiếp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theo</a:t>
            </a:r>
            <a:r>
              <a:rPr lang="en-US" sz="1600" dirty="0" smtClean="0">
                <a:solidFill>
                  <a:schemeClr val="bg1"/>
                </a:solidFill>
                <a:latin typeface="Arial" panose="020B0604020202020204" pitchFamily="34" charset="0"/>
                <a:cs typeface="Arial" panose="020B0604020202020204" pitchFamily="34" charset="0"/>
              </a:rPr>
              <a:t>:</a:t>
            </a:r>
          </a:p>
          <a:p>
            <a:endParaRPr lang="en-US" sz="1600" dirty="0">
              <a:solidFill>
                <a:schemeClr val="bg1"/>
              </a:solidFill>
              <a:latin typeface="Arial" panose="020B0604020202020204" pitchFamily="34" charset="0"/>
              <a:cs typeface="Arial" panose="020B0604020202020204" pitchFamily="34" charset="0"/>
            </a:endParaRPr>
          </a:p>
          <a:p>
            <a:r>
              <a:rPr lang="en-US" sz="1600" b="1" dirty="0" smtClean="0">
                <a:solidFill>
                  <a:schemeClr val="bg1"/>
                </a:solidFill>
                <a:latin typeface="Arial" panose="020B0604020202020204" pitchFamily="34" charset="0"/>
                <a:cs typeface="Arial" panose="020B0604020202020204" pitchFamily="34" charset="0"/>
              </a:rPr>
              <a:t>	</a:t>
            </a:r>
            <a:r>
              <a:rPr lang="en-US" sz="1600" b="1" dirty="0" err="1" smtClean="0">
                <a:solidFill>
                  <a:schemeClr val="bg1"/>
                </a:solidFill>
                <a:latin typeface="Arial" panose="020B0604020202020204" pitchFamily="34" charset="0"/>
                <a:cs typeface="Arial" panose="020B0604020202020204" pitchFamily="34" charset="0"/>
              </a:rPr>
              <a:t>Hiệu</a:t>
            </a:r>
            <a:r>
              <a:rPr lang="en-US" sz="1600" b="1" dirty="0" smtClean="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năng</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xử</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lý</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còn</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hạn</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chế</a:t>
            </a:r>
            <a:r>
              <a:rPr lang="en-US" sz="1600" b="1" dirty="0">
                <a:solidFill>
                  <a:schemeClr val="bg1"/>
                </a:solidFill>
                <a:latin typeface="Arial" panose="020B0604020202020204" pitchFamily="34" charset="0"/>
                <a:cs typeface="Arial" panose="020B0604020202020204" pitchFamily="34" charset="0"/>
              </a:rPr>
              <a:t>:</a:t>
            </a:r>
          </a:p>
          <a:p>
            <a:r>
              <a:rPr lang="en-US" sz="1600" dirty="0" err="1">
                <a:solidFill>
                  <a:schemeClr val="bg1"/>
                </a:solidFill>
                <a:latin typeface="Arial" panose="020B0604020202020204" pitchFamily="34" charset="0"/>
                <a:cs typeface="Arial" panose="020B0604020202020204" pitchFamily="34" charset="0"/>
              </a:rPr>
              <a:t>Khi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xử</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lý</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ảnh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có</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kích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thước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lớn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hoặc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nhiều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người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dùng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truy</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cập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cùng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lúc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thời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gian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phản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hồi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có</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thể</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bị</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chậm</a:t>
            </a:r>
            <a:r>
              <a:rPr lang="en-US" sz="1600" dirty="0" smtClean="0">
                <a:solidFill>
                  <a:schemeClr val="bg1"/>
                </a:solidFill>
                <a:latin typeface="Arial" panose="020B0604020202020204" pitchFamily="34" charset="0"/>
                <a:cs typeface="Arial" panose="020B0604020202020204" pitchFamily="34" charset="0"/>
              </a:rPr>
              <a:t>.</a:t>
            </a:r>
          </a:p>
          <a:p>
            <a:endParaRPr lang="en-US" sz="1600" dirty="0">
              <a:solidFill>
                <a:schemeClr val="bg1"/>
              </a:solidFill>
              <a:latin typeface="Arial" panose="020B0604020202020204" pitchFamily="34" charset="0"/>
              <a:cs typeface="Arial" panose="020B0604020202020204" pitchFamily="34" charset="0"/>
            </a:endParaRPr>
          </a:p>
          <a:p>
            <a:r>
              <a:rPr lang="en-US" sz="1600" b="1" dirty="0" smtClean="0">
                <a:solidFill>
                  <a:schemeClr val="bg1"/>
                </a:solidFill>
                <a:latin typeface="Arial" panose="020B0604020202020204" pitchFamily="34" charset="0"/>
                <a:cs typeface="Arial" panose="020B0604020202020204" pitchFamily="34" charset="0"/>
              </a:rPr>
              <a:t>	</a:t>
            </a:r>
            <a:r>
              <a:rPr lang="en-US" sz="1600" b="1" dirty="0" err="1" smtClean="0">
                <a:solidFill>
                  <a:schemeClr val="bg1"/>
                </a:solidFill>
                <a:latin typeface="Arial" panose="020B0604020202020204" pitchFamily="34" charset="0"/>
                <a:cs typeface="Arial" panose="020B0604020202020204" pitchFamily="34" charset="0"/>
              </a:rPr>
              <a:t>Phụ</a:t>
            </a:r>
            <a:r>
              <a:rPr lang="en-US" sz="1600" b="1" dirty="0" smtClean="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thuộc</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phần</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cứng</a:t>
            </a:r>
            <a:r>
              <a:rPr lang="en-US" sz="1600" b="1" dirty="0">
                <a:solidFill>
                  <a:schemeClr val="bg1"/>
                </a:solidFill>
                <a:latin typeface="Arial" panose="020B0604020202020204" pitchFamily="34" charset="0"/>
                <a:cs typeface="Arial" panose="020B0604020202020204" pitchFamily="34" charset="0"/>
              </a:rPr>
              <a:t>:</a:t>
            </a:r>
          </a:p>
          <a:p>
            <a:r>
              <a:rPr lang="en-US" sz="1600" dirty="0" err="1">
                <a:solidFill>
                  <a:schemeClr val="bg1"/>
                </a:solidFill>
                <a:latin typeface="Arial" panose="020B0604020202020204" pitchFamily="34" charset="0"/>
                <a:cs typeface="Arial" panose="020B0604020202020204" pitchFamily="34" charset="0"/>
              </a:rPr>
              <a:t>DeepFace</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hoạt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động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tối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ưu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trên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thiết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bị</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có</a:t>
            </a:r>
            <a:r>
              <a:rPr lang="en-US" sz="1600" dirty="0">
                <a:solidFill>
                  <a:schemeClr val="bg1"/>
                </a:solidFill>
                <a:latin typeface="Arial" panose="020B0604020202020204" pitchFamily="34" charset="0"/>
                <a:cs typeface="Arial" panose="020B0604020202020204" pitchFamily="34" charset="0"/>
              </a:rPr>
              <a:t> GPU. </a:t>
            </a:r>
            <a:r>
              <a:rPr lang="en-US" sz="1600" dirty="0" err="1">
                <a:solidFill>
                  <a:schemeClr val="bg1"/>
                </a:solidFill>
                <a:latin typeface="Arial" panose="020B0604020202020204" pitchFamily="34" charset="0"/>
                <a:cs typeface="Arial" panose="020B0604020202020204" pitchFamily="34" charset="0"/>
              </a:rPr>
              <a:t>Nếu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chỉ</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sử</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dụng</a:t>
            </a:r>
            <a:r>
              <a:rPr lang="en-US" sz="1600" dirty="0">
                <a:solidFill>
                  <a:schemeClr val="bg1"/>
                </a:solidFill>
                <a:latin typeface="Arial" panose="020B0604020202020204" pitchFamily="34" charset="0"/>
                <a:cs typeface="Arial" panose="020B0604020202020204" pitchFamily="34" charset="0"/>
              </a:rPr>
              <a:t> CPU, </a:t>
            </a:r>
            <a:r>
              <a:rPr lang="en-US" sz="1600" dirty="0" err="1">
                <a:solidFill>
                  <a:schemeClr val="bg1"/>
                </a:solidFill>
                <a:latin typeface="Arial" panose="020B0604020202020204" pitchFamily="34" charset="0"/>
                <a:cs typeface="Arial" panose="020B0604020202020204" pitchFamily="34" charset="0"/>
              </a:rPr>
              <a:t>tốc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độ</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nhận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diện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khuôn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mặt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sẽ</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giảm</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đáng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kể</a:t>
            </a:r>
            <a:r>
              <a:rPr lang="en-US" sz="1600" dirty="0" smtClean="0">
                <a:solidFill>
                  <a:schemeClr val="bg1"/>
                </a:solidFill>
                <a:latin typeface="Arial" panose="020B0604020202020204" pitchFamily="34" charset="0"/>
                <a:cs typeface="Arial" panose="020B0604020202020204" pitchFamily="34" charset="0"/>
              </a:rPr>
              <a:t>.</a:t>
            </a:r>
          </a:p>
          <a:p>
            <a:endParaRPr lang="en-US" sz="1600" dirty="0">
              <a:solidFill>
                <a:schemeClr val="bg1"/>
              </a:solidFill>
              <a:latin typeface="Arial" panose="020B0604020202020204" pitchFamily="34" charset="0"/>
              <a:cs typeface="Arial" panose="020B0604020202020204" pitchFamily="34" charset="0"/>
            </a:endParaRPr>
          </a:p>
          <a:p>
            <a:r>
              <a:rPr lang="en-US" sz="1600" b="1" dirty="0" smtClean="0">
                <a:solidFill>
                  <a:schemeClr val="bg1"/>
                </a:solidFill>
                <a:latin typeface="Arial" panose="020B0604020202020204" pitchFamily="34" charset="0"/>
                <a:cs typeface="Arial" panose="020B0604020202020204" pitchFamily="34" charset="0"/>
              </a:rPr>
              <a:t>	</a:t>
            </a:r>
            <a:r>
              <a:rPr lang="en-US" sz="1600" b="1" dirty="0" err="1" smtClean="0">
                <a:solidFill>
                  <a:schemeClr val="bg1"/>
                </a:solidFill>
                <a:latin typeface="Arial" panose="020B0604020202020204" pitchFamily="34" charset="0"/>
                <a:cs typeface="Arial" panose="020B0604020202020204" pitchFamily="34" charset="0"/>
              </a:rPr>
              <a:t>Mật</a:t>
            </a:r>
            <a:r>
              <a:rPr lang="en-US" sz="1600" b="1" dirty="0" smtClean="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khẩu</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chưa</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được</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mã</a:t>
            </a:r>
            <a:r>
              <a:rPr lang="en-US" sz="1600" b="1" dirty="0">
                <a:solidFill>
                  <a:schemeClr val="bg1"/>
                </a:solidFill>
                <a:latin typeface="Arial" panose="020B0604020202020204" pitchFamily="34" charset="0"/>
                <a:cs typeface="Arial" panose="020B0604020202020204" pitchFamily="34" charset="0"/>
              </a:rPr>
              <a:t> </a:t>
            </a:r>
            <a:r>
              <a:rPr lang="en-US" sz="1600" b="1" dirty="0" err="1">
                <a:solidFill>
                  <a:schemeClr val="bg1"/>
                </a:solidFill>
                <a:latin typeface="Arial" panose="020B0604020202020204" pitchFamily="34" charset="0"/>
                <a:cs typeface="Arial" panose="020B0604020202020204" pitchFamily="34" charset="0"/>
              </a:rPr>
              <a:t>hóa</a:t>
            </a:r>
            <a:r>
              <a:rPr lang="en-US" sz="1600" b="1" dirty="0">
                <a:solidFill>
                  <a:schemeClr val="bg1"/>
                </a:solidFill>
                <a:latin typeface="Arial" panose="020B0604020202020204" pitchFamily="34" charset="0"/>
                <a:cs typeface="Arial" panose="020B0604020202020204" pitchFamily="34" charset="0"/>
              </a:rPr>
              <a:t>:</a:t>
            </a:r>
          </a:p>
          <a:p>
            <a:r>
              <a:rPr lang="en-US" sz="1600" dirty="0" err="1">
                <a:solidFill>
                  <a:schemeClr val="bg1"/>
                </a:solidFill>
                <a:latin typeface="Arial" panose="020B0604020202020204" pitchFamily="34" charset="0"/>
                <a:cs typeface="Arial" panose="020B0604020202020204" pitchFamily="34" charset="0"/>
              </a:rPr>
              <a:t>Hệ</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thống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hiện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lưu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trữ</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mật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khẩu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dưới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dạng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văn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bản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thuần</a:t>
            </a:r>
            <a:r>
              <a:rPr lang="en-US" sz="1600" dirty="0">
                <a:solidFill>
                  <a:schemeClr val="bg1"/>
                </a:solidFill>
                <a:latin typeface="Arial" panose="020B0604020202020204" pitchFamily="34" charset="0"/>
                <a:cs typeface="Arial" panose="020B0604020202020204" pitchFamily="34" charset="0"/>
              </a:rPr>
              <a:t> (plain text), </a:t>
            </a:r>
            <a:r>
              <a:rPr lang="en-US" sz="1600" dirty="0" err="1">
                <a:solidFill>
                  <a:schemeClr val="bg1"/>
                </a:solidFill>
                <a:latin typeface="Arial" panose="020B0604020202020204" pitchFamily="34" charset="0"/>
                <a:cs typeface="Arial" panose="020B0604020202020204" pitchFamily="34" charset="0"/>
              </a:rPr>
              <a:t>tiềm</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ẩn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rủi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ro</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bảo</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mật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nếu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cơ</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sở</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dữ</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liệu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bị</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xâm</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nhập</a:t>
            </a:r>
            <a:r>
              <a:rPr lang="en-US" sz="1600" dirty="0">
                <a:solidFill>
                  <a:schemeClr val="bg1"/>
                </a:solidFill>
                <a:latin typeface="Arial" panose="020B0604020202020204" pitchFamily="34" charset="0"/>
                <a:cs typeface="Arial" panose="020B0604020202020204" pitchFamily="34" charset="0"/>
              </a:rPr>
              <a:t>.</a:t>
            </a:r>
          </a:p>
        </p:txBody>
      </p:sp>
      <p:pic>
        <p:nvPicPr>
          <p:cNvPr id="7170" name="Picture 2" descr="ƯU ĐIỂM CỦA XÀ ĐƠN XẾP KHÁNH TRÌNH TRONG ĐIỀU TRỊ CÁC BỆNH CỘT SỐNG -  Website tiếng Việt chính thức và duy nhất của Công ty Khánh Trìn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94866" y="2361236"/>
            <a:ext cx="3810000" cy="3810000"/>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descr="Ưu điể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94866" y="2346948"/>
            <a:ext cx="3810000" cy="3838576"/>
          </a:xfrm>
          <a:prstGeom prst="rect">
            <a:avLst/>
          </a:prstGeom>
          <a:noFill/>
          <a:effectLst>
            <a:softEdge rad="0"/>
          </a:effectLst>
          <a:scene3d>
            <a:camera prst="orthographicFront">
              <a:rot lat="10800000" lon="10800000" rev="0"/>
            </a:camera>
            <a:lightRig rig="threePt" dir="t"/>
          </a:scene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5846085"/>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3601685" y="1672164"/>
            <a:ext cx="3979732" cy="646331"/>
          </a:xfrm>
          <a:prstGeom prst="rect">
            <a:avLst/>
          </a:prstGeom>
          <a:noFill/>
        </p:spPr>
        <p:txBody>
          <a:bodyPr wrap="square" rtlCol="0">
            <a:spAutoFit/>
          </a:bodyPr>
          <a:lstStyle/>
          <a:p>
            <a:pPr algn="ctr"/>
            <a:r>
              <a:rPr lang="en-US" sz="3600" dirty="0" err="1" smtClean="0">
                <a:solidFill>
                  <a:schemeClr val="bg1"/>
                </a:solidFill>
                <a:latin typeface="Arial" panose="020B0604020202020204" pitchFamily="34" charset="0"/>
                <a:cs typeface="Arial" panose="020B0604020202020204" pitchFamily="34" charset="0"/>
              </a:rPr>
              <a:t>Kết</a:t>
            </a:r>
            <a:r>
              <a:rPr lang="en-US" sz="3600" dirty="0" smtClean="0">
                <a:solidFill>
                  <a:schemeClr val="bg1"/>
                </a:solidFill>
                <a:latin typeface="Arial" panose="020B0604020202020204" pitchFamily="34" charset="0"/>
                <a:cs typeface="Arial" panose="020B0604020202020204" pitchFamily="34" charset="0"/>
              </a:rPr>
              <a:t> </a:t>
            </a:r>
            <a:r>
              <a:rPr lang="en-US" sz="3600" dirty="0" err="1" smtClean="0">
                <a:solidFill>
                  <a:schemeClr val="bg1"/>
                </a:solidFill>
                <a:latin typeface="Arial" panose="020B0604020202020204" pitchFamily="34" charset="0"/>
                <a:cs typeface="Arial" panose="020B0604020202020204" pitchFamily="34" charset="0"/>
              </a:rPr>
              <a:t>luận</a:t>
            </a:r>
            <a:endParaRPr lang="en-US" sz="3600" dirty="0">
              <a:solidFill>
                <a:schemeClr val="bg1"/>
              </a:solidFill>
              <a:latin typeface="Arial" panose="020B0604020202020204" pitchFamily="34" charset="0"/>
              <a:cs typeface="Arial" panose="020B0604020202020204" pitchFamily="34" charset="0"/>
            </a:endParaRPr>
          </a:p>
        </p:txBody>
      </p:sp>
      <p:sp>
        <p:nvSpPr>
          <p:cNvPr id="4" name="Rectangle 3"/>
          <p:cNvSpPr/>
          <p:nvPr/>
        </p:nvSpPr>
        <p:spPr>
          <a:xfrm>
            <a:off x="2820393" y="3012401"/>
            <a:ext cx="5849045" cy="2308324"/>
          </a:xfrm>
          <a:prstGeom prst="rect">
            <a:avLst/>
          </a:prstGeom>
        </p:spPr>
        <p:txBody>
          <a:bodyPr wrap="square">
            <a:spAutoFit/>
          </a:bodyPr>
          <a:lstStyle/>
          <a:p>
            <a:pPr algn="just"/>
            <a:r>
              <a:rPr lang="en-US" sz="2400" dirty="0" err="1" smtClean="0">
                <a:solidFill>
                  <a:schemeClr val="bg1"/>
                </a:solidFill>
                <a:latin typeface="Arial" panose="020B0604020202020204" pitchFamily="34" charset="0"/>
                <a:ea typeface="Times New Roman" panose="02020603050405020304" pitchFamily="18" charset="0"/>
                <a:cs typeface="Arial" panose="020B0604020202020204" pitchFamily="34" charset="0"/>
              </a:rPr>
              <a:t>Tổng</a:t>
            </a:r>
            <a:r>
              <a:rPr lang="en-US" sz="2400" dirty="0" smtClean="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kết</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lại</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đề</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tài</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đã</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hoàn</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thành</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các</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mục</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tiêu</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đặt</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ra</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góp</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phần</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củng</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cố</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kiến</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thức</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của</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bản</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thân</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về</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lập</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trình</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web,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xử</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lý</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ảnh</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và</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ứng</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dụng</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AI,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đồng</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thời</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tạo</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tiền</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đề</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cho</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các</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nghiên</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cứu</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và</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phát</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triển</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sâu</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hơn</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trong</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tương</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en-US" sz="2400" dirty="0" err="1">
                <a:solidFill>
                  <a:schemeClr val="bg1"/>
                </a:solidFill>
                <a:latin typeface="Arial" panose="020B0604020202020204" pitchFamily="34" charset="0"/>
                <a:ea typeface="Times New Roman" panose="02020603050405020304" pitchFamily="18" charset="0"/>
                <a:cs typeface="Arial" panose="020B0604020202020204" pitchFamily="34" charset="0"/>
              </a:rPr>
              <a:t>lai</a:t>
            </a:r>
            <a:r>
              <a:rPr lang="en-US" sz="2400" dirty="0">
                <a:solidFill>
                  <a:schemeClr val="bg1"/>
                </a:solidFill>
                <a:latin typeface="Arial" panose="020B0604020202020204" pitchFamily="34" charset="0"/>
                <a:ea typeface="Times New Roman" panose="02020603050405020304" pitchFamily="18" charset="0"/>
                <a:cs typeface="Arial" panose="020B0604020202020204" pitchFamily="34" charset="0"/>
              </a:rPr>
              <a:t>.</a:t>
            </a:r>
          </a:p>
        </p:txBody>
      </p:sp>
      <p:sp>
        <p:nvSpPr>
          <p:cNvPr id="9" name="Freeform 8"/>
          <p:cNvSpPr/>
          <p:nvPr/>
        </p:nvSpPr>
        <p:spPr>
          <a:xfrm>
            <a:off x="3599727" y="2300918"/>
            <a:ext cx="3773346" cy="245512"/>
          </a:xfrm>
          <a:custGeom>
            <a:avLst/>
            <a:gdLst>
              <a:gd name="connsiteX0" fmla="*/ 0 w 3773346"/>
              <a:gd name="connsiteY0" fmla="*/ 245512 h 245512"/>
              <a:gd name="connsiteX1" fmla="*/ 1794076 w 3773346"/>
              <a:gd name="connsiteY1" fmla="*/ 2444 h 245512"/>
              <a:gd name="connsiteX2" fmla="*/ 3773346 w 3773346"/>
              <a:gd name="connsiteY2" fmla="*/ 141340 h 245512"/>
            </a:gdLst>
            <a:ahLst/>
            <a:cxnLst>
              <a:cxn ang="0">
                <a:pos x="connsiteX0" y="connsiteY0"/>
              </a:cxn>
              <a:cxn ang="0">
                <a:pos x="connsiteX1" y="connsiteY1"/>
              </a:cxn>
              <a:cxn ang="0">
                <a:pos x="connsiteX2" y="connsiteY2"/>
              </a:cxn>
            </a:cxnLst>
            <a:rect l="l" t="t" r="r" b="b"/>
            <a:pathLst>
              <a:path w="3773346" h="245512">
                <a:moveTo>
                  <a:pt x="0" y="245512"/>
                </a:moveTo>
                <a:cubicBezTo>
                  <a:pt x="582592" y="132659"/>
                  <a:pt x="1165185" y="19806"/>
                  <a:pt x="1794076" y="2444"/>
                </a:cubicBezTo>
                <a:cubicBezTo>
                  <a:pt x="2422967" y="-14918"/>
                  <a:pt x="3098156" y="63211"/>
                  <a:pt x="3773346" y="141340"/>
                </a:cubicBezTo>
              </a:path>
            </a:pathLst>
          </a:custGeom>
          <a:no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9759420"/>
      </p:ext>
    </p:extLst>
  </p:cSld>
  <p:clrMapOvr>
    <a:masterClrMapping/>
  </p:clrMapOvr>
  <p:transition spd="slow">
    <p:randomBar dir="ver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2432641" y="2447668"/>
            <a:ext cx="6653485" cy="2308324"/>
          </a:xfrm>
          <a:prstGeom prst="rect">
            <a:avLst/>
          </a:prstGeom>
          <a:noFill/>
        </p:spPr>
        <p:txBody>
          <a:bodyPr wrap="square" rtlCol="0">
            <a:spAutoFit/>
          </a:bodyPr>
          <a:lstStyle/>
          <a:p>
            <a:pPr algn="ctr"/>
            <a:r>
              <a:rPr lang="en-US" sz="7200" dirty="0" smtClean="0">
                <a:solidFill>
                  <a:schemeClr val="bg1"/>
                </a:solidFill>
                <a:latin typeface="Arial" panose="020B0604020202020204" pitchFamily="34" charset="0"/>
                <a:cs typeface="Arial" panose="020B0604020202020204" pitchFamily="34" charset="0"/>
              </a:rPr>
              <a:t>Thank you for watching</a:t>
            </a:r>
            <a:endParaRPr lang="en-US" sz="7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72336291"/>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2050" name="Picture 2" descr="5 rủi ro mất dữ liệu và Giải pháp phòng tránh | Mstar Corp"/>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70000"/>
                    </a14:imgEffect>
                  </a14:imgLayer>
                </a14:imgProps>
              </a:ext>
              <a:ext uri="{28A0092B-C50C-407E-A947-70E740481C1C}">
                <a14:useLocalDpi xmlns:a14="http://schemas.microsoft.com/office/drawing/2010/main" val="0"/>
              </a:ext>
            </a:extLst>
          </a:blip>
          <a:srcRect/>
          <a:stretch>
            <a:fillRect/>
          </a:stretch>
        </p:blipFill>
        <p:spPr bwMode="auto">
          <a:xfrm>
            <a:off x="1009650" y="-15240"/>
            <a:ext cx="10309860" cy="687324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790700" y="1133475"/>
            <a:ext cx="3371850" cy="954107"/>
          </a:xfrm>
          <a:prstGeom prst="rect">
            <a:avLst/>
          </a:prstGeom>
          <a:noFill/>
        </p:spPr>
        <p:txBody>
          <a:bodyPr wrap="square" rtlCol="0">
            <a:spAutoFit/>
          </a:bodyPr>
          <a:lstStyle/>
          <a:p>
            <a:r>
              <a:rPr lang="en-US" sz="2800" dirty="0" err="1" smtClean="0">
                <a:solidFill>
                  <a:schemeClr val="bg1"/>
                </a:solidFill>
                <a:latin typeface="Arial" panose="020B0604020202020204" pitchFamily="34" charset="0"/>
                <a:cs typeface="Arial" panose="020B0604020202020204" pitchFamily="34" charset="0"/>
              </a:rPr>
              <a:t>Bối</a:t>
            </a:r>
            <a:r>
              <a:rPr lang="en-US" sz="2800" dirty="0" smtClean="0">
                <a:solidFill>
                  <a:schemeClr val="bg1"/>
                </a:solidFill>
                <a:latin typeface="Arial" panose="020B0604020202020204" pitchFamily="34" charset="0"/>
                <a:cs typeface="Arial" panose="020B0604020202020204" pitchFamily="34" charset="0"/>
              </a:rPr>
              <a:t> </a:t>
            </a:r>
            <a:r>
              <a:rPr lang="en-US" sz="2800" dirty="0" err="1" smtClean="0">
                <a:solidFill>
                  <a:schemeClr val="bg1"/>
                </a:solidFill>
                <a:latin typeface="Arial" panose="020B0604020202020204" pitchFamily="34" charset="0"/>
                <a:cs typeface="Arial" panose="020B0604020202020204" pitchFamily="34" charset="0"/>
              </a:rPr>
              <a:t>cảnh</a:t>
            </a:r>
            <a:r>
              <a:rPr lang="en-US" sz="2800" dirty="0" smtClean="0">
                <a:solidFill>
                  <a:schemeClr val="bg1"/>
                </a:solidFill>
                <a:latin typeface="Arial" panose="020B0604020202020204" pitchFamily="34" charset="0"/>
                <a:cs typeface="Arial" panose="020B0604020202020204" pitchFamily="34" charset="0"/>
              </a:rPr>
              <a:t> </a:t>
            </a:r>
            <a:r>
              <a:rPr lang="en-US" sz="2800" dirty="0" err="1" smtClean="0">
                <a:solidFill>
                  <a:schemeClr val="bg1"/>
                </a:solidFill>
                <a:latin typeface="Arial" panose="020B0604020202020204" pitchFamily="34" charset="0"/>
                <a:cs typeface="Arial" panose="020B0604020202020204" pitchFamily="34" charset="0"/>
              </a:rPr>
              <a:t>hiện</a:t>
            </a:r>
            <a:r>
              <a:rPr lang="en-US" sz="2800" dirty="0" smtClean="0">
                <a:solidFill>
                  <a:schemeClr val="bg1"/>
                </a:solidFill>
                <a:latin typeface="Arial" panose="020B0604020202020204" pitchFamily="34" charset="0"/>
                <a:cs typeface="Arial" panose="020B0604020202020204" pitchFamily="34" charset="0"/>
              </a:rPr>
              <a:t> </a:t>
            </a:r>
            <a:r>
              <a:rPr lang="en-US" sz="2800" dirty="0" err="1" smtClean="0">
                <a:solidFill>
                  <a:schemeClr val="bg1"/>
                </a:solidFill>
                <a:latin typeface="Arial" panose="020B0604020202020204" pitchFamily="34" charset="0"/>
                <a:cs typeface="Arial" panose="020B0604020202020204" pitchFamily="34" charset="0"/>
              </a:rPr>
              <a:t>tại</a:t>
            </a:r>
            <a:endParaRPr lang="en-US" sz="2800" dirty="0" smtClean="0">
              <a:solidFill>
                <a:schemeClr val="bg1"/>
              </a:solidFill>
              <a:latin typeface="Arial" panose="020B0604020202020204" pitchFamily="34" charset="0"/>
              <a:cs typeface="Arial" panose="020B0604020202020204" pitchFamily="34" charset="0"/>
            </a:endParaRPr>
          </a:p>
          <a:p>
            <a:endParaRPr lang="en-US" sz="2800" dirty="0">
              <a:solidFill>
                <a:schemeClr val="bg1"/>
              </a:solidFill>
              <a:latin typeface="Arial" panose="020B0604020202020204" pitchFamily="34" charset="0"/>
              <a:cs typeface="Arial" panose="020B0604020202020204" pitchFamily="34" charset="0"/>
            </a:endParaRPr>
          </a:p>
        </p:txBody>
      </p:sp>
      <p:sp>
        <p:nvSpPr>
          <p:cNvPr id="3" name="Rectangle 2"/>
          <p:cNvSpPr/>
          <p:nvPr/>
        </p:nvSpPr>
        <p:spPr>
          <a:xfrm>
            <a:off x="1009650" y="1932980"/>
            <a:ext cx="6412230" cy="3416320"/>
          </a:xfrm>
          <a:prstGeom prst="rect">
            <a:avLst/>
          </a:prstGeom>
        </p:spPr>
        <p:txBody>
          <a:bodyPr wrap="square">
            <a:spAutoFit/>
          </a:bodyPr>
          <a:lstStyle/>
          <a:p>
            <a:r>
              <a:rPr lang="vi-VN" dirty="0" smtClean="0">
                <a:solidFill>
                  <a:schemeClr val="bg1"/>
                </a:solidFill>
              </a:rPr>
              <a:t>Trong thời đại công nghệ số phát triển mạnh mẽ, vấn đề bảo mật thông tin và xác thực người dùng ngày càng được chú trọng. Các phương thức đăng nhập truyền thống bằng tên người dùng và mật khẩu tiềm ẩn nhiều rủi ro như bị đánh cắp hoặc giả mạo. Vì vậy, việc áp dụng công nghệ nhận diện khuôn mặt trong xác thực người dùng trở thành xu hướng tất yếu.</a:t>
            </a:r>
            <a:endParaRPr lang="en-US" dirty="0" smtClean="0">
              <a:solidFill>
                <a:schemeClr val="bg1"/>
              </a:solidFill>
            </a:endParaRPr>
          </a:p>
          <a:p>
            <a:endParaRPr lang="vi-VN" dirty="0" smtClean="0">
              <a:solidFill>
                <a:schemeClr val="bg1"/>
              </a:solidFill>
            </a:endParaRPr>
          </a:p>
          <a:p>
            <a:r>
              <a:rPr lang="vi-VN" dirty="0" smtClean="0">
                <a:solidFill>
                  <a:schemeClr val="bg1"/>
                </a:solidFill>
              </a:rPr>
              <a:t>Công nghệ Trí tuệ nhân tạo (AI) và học sâu (Deep Learning) đã mang lại khả năng nhận dạng khuôn mặt nhanh, chính xác và có tính ứng dụng cao trong nhiều lĩnh vực như kiểm soát ra vào, đăng nhập tài khoản hay chấm công.</a:t>
            </a:r>
          </a:p>
        </p:txBody>
      </p:sp>
    </p:spTree>
    <p:extLst>
      <p:ext uri="{BB962C8B-B14F-4D97-AF65-F5344CB8AC3E}">
        <p14:creationId xmlns:p14="http://schemas.microsoft.com/office/powerpoint/2010/main" val="2038942464"/>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extBox 1"/>
          <p:cNvSpPr txBox="1"/>
          <p:nvPr/>
        </p:nvSpPr>
        <p:spPr>
          <a:xfrm flipH="1">
            <a:off x="2082799" y="802615"/>
            <a:ext cx="2194561" cy="584775"/>
          </a:xfrm>
          <a:prstGeom prst="rect">
            <a:avLst/>
          </a:prstGeom>
          <a:noFill/>
        </p:spPr>
        <p:txBody>
          <a:bodyPr wrap="square" rtlCol="0">
            <a:spAutoFit/>
          </a:bodyPr>
          <a:lstStyle/>
          <a:p>
            <a:r>
              <a:rPr lang="en-US" sz="3200" dirty="0" err="1" smtClean="0">
                <a:solidFill>
                  <a:schemeClr val="bg1"/>
                </a:solidFill>
                <a:latin typeface="Arial" panose="020B0604020202020204" pitchFamily="34" charset="0"/>
                <a:cs typeface="Arial" panose="020B0604020202020204" pitchFamily="34" charset="0"/>
              </a:rPr>
              <a:t>Mục</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lục</a:t>
            </a:r>
            <a:endParaRPr lang="en-US" sz="3200" dirty="0">
              <a:solidFill>
                <a:schemeClr val="bg1"/>
              </a:solidFill>
              <a:latin typeface="Arial" panose="020B0604020202020204" pitchFamily="34" charset="0"/>
              <a:cs typeface="Arial" panose="020B0604020202020204" pitchFamily="34" charset="0"/>
            </a:endParaRPr>
          </a:p>
        </p:txBody>
      </p:sp>
      <p:sp>
        <p:nvSpPr>
          <p:cNvPr id="9" name="Rounded Rectangle 8"/>
          <p:cNvSpPr/>
          <p:nvPr/>
        </p:nvSpPr>
        <p:spPr>
          <a:xfrm>
            <a:off x="1645920" y="1774020"/>
            <a:ext cx="4236720" cy="1986856"/>
          </a:xfrm>
          <a:prstGeom prst="roundRect">
            <a:avLst/>
          </a:prstGeom>
          <a:no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1645920" y="3949361"/>
            <a:ext cx="4236720" cy="1986856"/>
          </a:xfrm>
          <a:prstGeom prst="roundRect">
            <a:avLst/>
          </a:prstGeom>
          <a:no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6035040" y="3913276"/>
            <a:ext cx="4236720" cy="1986856"/>
          </a:xfrm>
          <a:prstGeom prst="roundRect">
            <a:avLst/>
          </a:prstGeom>
          <a:no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6035040" y="1774020"/>
            <a:ext cx="4236720" cy="1986856"/>
          </a:xfrm>
          <a:prstGeom prst="roundRect">
            <a:avLst/>
          </a:prstGeom>
          <a:no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flipH="1">
            <a:off x="7056119" y="4650401"/>
            <a:ext cx="2194561"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Đánh</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giá</a:t>
            </a:r>
            <a:endParaRPr lang="en-US" sz="3200" dirty="0">
              <a:solidFill>
                <a:schemeClr val="bg1"/>
              </a:solidFill>
              <a:latin typeface="Arial" panose="020B0604020202020204" pitchFamily="34" charset="0"/>
              <a:cs typeface="Arial" panose="020B0604020202020204" pitchFamily="34" charset="0"/>
            </a:endParaRPr>
          </a:p>
        </p:txBody>
      </p:sp>
      <p:sp>
        <p:nvSpPr>
          <p:cNvPr id="14" name="TextBox 13"/>
          <p:cNvSpPr txBox="1"/>
          <p:nvPr/>
        </p:nvSpPr>
        <p:spPr>
          <a:xfrm flipH="1">
            <a:off x="1811016" y="4650401"/>
            <a:ext cx="3909063"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Phân</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tích</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hệ</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thống</a:t>
            </a:r>
            <a:endParaRPr lang="en-US" sz="3200" dirty="0">
              <a:solidFill>
                <a:schemeClr val="bg1"/>
              </a:solidFill>
              <a:latin typeface="Arial" panose="020B0604020202020204" pitchFamily="34" charset="0"/>
              <a:cs typeface="Arial" panose="020B0604020202020204" pitchFamily="34" charset="0"/>
            </a:endParaRPr>
          </a:p>
        </p:txBody>
      </p:sp>
      <p:sp>
        <p:nvSpPr>
          <p:cNvPr id="15" name="TextBox 14"/>
          <p:cNvSpPr txBox="1"/>
          <p:nvPr/>
        </p:nvSpPr>
        <p:spPr>
          <a:xfrm flipH="1">
            <a:off x="2232658" y="2475060"/>
            <a:ext cx="3063241"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Cơ</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sở</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lý</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thuyết</a:t>
            </a:r>
            <a:endParaRPr lang="en-US" sz="3200" dirty="0">
              <a:solidFill>
                <a:schemeClr val="bg1"/>
              </a:solidFill>
              <a:latin typeface="Arial" panose="020B0604020202020204" pitchFamily="34" charset="0"/>
              <a:cs typeface="Arial" panose="020B0604020202020204" pitchFamily="34" charset="0"/>
            </a:endParaRPr>
          </a:p>
        </p:txBody>
      </p:sp>
      <p:sp>
        <p:nvSpPr>
          <p:cNvPr id="16" name="TextBox 15"/>
          <p:cNvSpPr txBox="1"/>
          <p:nvPr/>
        </p:nvSpPr>
        <p:spPr>
          <a:xfrm flipH="1">
            <a:off x="7056119" y="2475060"/>
            <a:ext cx="2194561" cy="584775"/>
          </a:xfrm>
          <a:prstGeom prst="rect">
            <a:avLst/>
          </a:prstGeom>
          <a:noFill/>
        </p:spPr>
        <p:txBody>
          <a:bodyPr wrap="square" rtlCol="0">
            <a:spAutoFit/>
          </a:bodyPr>
          <a:lstStyle/>
          <a:p>
            <a:pPr algn="ctr"/>
            <a:r>
              <a:rPr lang="en-US" sz="3200" dirty="0" smtClean="0">
                <a:solidFill>
                  <a:schemeClr val="bg1"/>
                </a:solidFill>
                <a:latin typeface="Arial" panose="020B0604020202020204" pitchFamily="34" charset="0"/>
                <a:cs typeface="Arial" panose="020B0604020202020204" pitchFamily="34" charset="0"/>
              </a:rPr>
              <a:t>Demo</a:t>
            </a:r>
            <a:endParaRPr lang="en-US" sz="3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85678486"/>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extBox 1"/>
          <p:cNvSpPr txBox="1"/>
          <p:nvPr/>
        </p:nvSpPr>
        <p:spPr>
          <a:xfrm flipH="1">
            <a:off x="962658" y="676740"/>
            <a:ext cx="3063241"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Cơ</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sở</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lý</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thuyết</a:t>
            </a:r>
            <a:endParaRPr lang="en-US" sz="3200" dirty="0">
              <a:solidFill>
                <a:schemeClr val="bg1"/>
              </a:solidFill>
              <a:latin typeface="Arial" panose="020B0604020202020204" pitchFamily="34" charset="0"/>
              <a:cs typeface="Arial" panose="020B0604020202020204" pitchFamily="34" charset="0"/>
            </a:endParaRPr>
          </a:p>
        </p:txBody>
      </p:sp>
      <p:sp>
        <p:nvSpPr>
          <p:cNvPr id="3" name="TextBox 2"/>
          <p:cNvSpPr txBox="1"/>
          <p:nvPr/>
        </p:nvSpPr>
        <p:spPr>
          <a:xfrm flipH="1">
            <a:off x="576575" y="1438740"/>
            <a:ext cx="5509264" cy="1569660"/>
          </a:xfrm>
          <a:prstGeom prst="rect">
            <a:avLst/>
          </a:prstGeom>
          <a:noFill/>
        </p:spPr>
        <p:txBody>
          <a:bodyPr wrap="square" rtlCol="0">
            <a:spAutoFit/>
          </a:bodyPr>
          <a:lstStyle/>
          <a:p>
            <a:r>
              <a:rPr lang="en-US" sz="3200" b="1" dirty="0" smtClean="0">
                <a:solidFill>
                  <a:schemeClr val="bg1"/>
                </a:solidFill>
                <a:latin typeface="Arial" panose="020B0604020202020204" pitchFamily="34" charset="0"/>
                <a:cs typeface="Arial" panose="020B0604020202020204" pitchFamily="34" charset="0"/>
              </a:rPr>
              <a:t>1. </a:t>
            </a:r>
            <a:r>
              <a:rPr lang="en-US" sz="3200" b="1" dirty="0" err="1">
                <a:solidFill>
                  <a:schemeClr val="bg1"/>
                </a:solidFill>
                <a:latin typeface="Arial" panose="020B0604020202020204" pitchFamily="34" charset="0"/>
                <a:cs typeface="Arial" panose="020B0604020202020204" pitchFamily="34" charset="0"/>
              </a:rPr>
              <a:t>Nhận</a:t>
            </a:r>
            <a:r>
              <a:rPr lang="en-US" sz="3200" b="1" dirty="0">
                <a:solidFill>
                  <a:schemeClr val="bg1"/>
                </a:solidFill>
                <a:latin typeface="Arial" panose="020B0604020202020204" pitchFamily="34" charset="0"/>
                <a:cs typeface="Arial" panose="020B0604020202020204" pitchFamily="34" charset="0"/>
              </a:rPr>
              <a:t> </a:t>
            </a:r>
            <a:r>
              <a:rPr lang="en-US" sz="3200" b="1" dirty="0" err="1">
                <a:solidFill>
                  <a:schemeClr val="bg1"/>
                </a:solidFill>
                <a:latin typeface="Arial" panose="020B0604020202020204" pitchFamily="34" charset="0"/>
                <a:cs typeface="Arial" panose="020B0604020202020204" pitchFamily="34" charset="0"/>
              </a:rPr>
              <a:t>diện</a:t>
            </a:r>
            <a:r>
              <a:rPr lang="en-US" sz="3200" b="1" dirty="0">
                <a:solidFill>
                  <a:schemeClr val="bg1"/>
                </a:solidFill>
                <a:latin typeface="Arial" panose="020B0604020202020204" pitchFamily="34" charset="0"/>
                <a:cs typeface="Arial" panose="020B0604020202020204" pitchFamily="34" charset="0"/>
              </a:rPr>
              <a:t> </a:t>
            </a:r>
            <a:r>
              <a:rPr lang="en-US" sz="3200" b="1" dirty="0" err="1">
                <a:solidFill>
                  <a:schemeClr val="bg1"/>
                </a:solidFill>
                <a:latin typeface="Arial" panose="020B0604020202020204" pitchFamily="34" charset="0"/>
                <a:cs typeface="Arial" panose="020B0604020202020204" pitchFamily="34" charset="0"/>
              </a:rPr>
              <a:t>khuôn</a:t>
            </a:r>
            <a:r>
              <a:rPr lang="en-US" sz="3200" b="1" dirty="0">
                <a:solidFill>
                  <a:schemeClr val="bg1"/>
                </a:solidFill>
                <a:latin typeface="Arial" panose="020B0604020202020204" pitchFamily="34" charset="0"/>
                <a:cs typeface="Arial" panose="020B0604020202020204" pitchFamily="34" charset="0"/>
              </a:rPr>
              <a:t> </a:t>
            </a:r>
            <a:r>
              <a:rPr lang="en-US" sz="3200" b="1" dirty="0" err="1">
                <a:solidFill>
                  <a:schemeClr val="bg1"/>
                </a:solidFill>
                <a:latin typeface="Arial" panose="020B0604020202020204" pitchFamily="34" charset="0"/>
                <a:cs typeface="Arial" panose="020B0604020202020204" pitchFamily="34" charset="0"/>
              </a:rPr>
              <a:t>mặt</a:t>
            </a:r>
            <a:r>
              <a:rPr lang="en-US" sz="3200" b="1" dirty="0">
                <a:solidFill>
                  <a:schemeClr val="bg1"/>
                </a:solidFill>
                <a:latin typeface="Arial" panose="020B0604020202020204" pitchFamily="34" charset="0"/>
                <a:cs typeface="Arial" panose="020B0604020202020204" pitchFamily="34" charset="0"/>
              </a:rPr>
              <a:t> (Face Recognition)</a:t>
            </a:r>
          </a:p>
          <a:p>
            <a:endParaRPr lang="en-US" sz="3200" b="1" dirty="0">
              <a:solidFill>
                <a:schemeClr val="bg1"/>
              </a:solidFill>
              <a:latin typeface="Arial" panose="020B0604020202020204" pitchFamily="34" charset="0"/>
              <a:cs typeface="Arial" panose="020B0604020202020204" pitchFamily="34" charset="0"/>
            </a:endParaRPr>
          </a:p>
        </p:txBody>
      </p:sp>
      <p:sp>
        <p:nvSpPr>
          <p:cNvPr id="4" name="TextBox 3"/>
          <p:cNvSpPr txBox="1"/>
          <p:nvPr/>
        </p:nvSpPr>
        <p:spPr>
          <a:xfrm flipH="1">
            <a:off x="576575" y="2720170"/>
            <a:ext cx="5509262" cy="2554545"/>
          </a:xfrm>
          <a:prstGeom prst="rect">
            <a:avLst/>
          </a:prstGeom>
          <a:noFill/>
        </p:spPr>
        <p:txBody>
          <a:bodyPr wrap="square" rtlCol="0">
            <a:spAutoFit/>
          </a:bodyPr>
          <a:lstStyle/>
          <a:p>
            <a:r>
              <a:rPr lang="en-US" sz="2000" dirty="0" err="1">
                <a:solidFill>
                  <a:schemeClr val="bg1"/>
                </a:solidFill>
                <a:latin typeface="Arial" panose="020B0604020202020204" pitchFamily="34" charset="0"/>
                <a:cs typeface="Arial" panose="020B0604020202020204" pitchFamily="34" charset="0"/>
              </a:rPr>
              <a:t>Nhận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diện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là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quá</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trình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sử</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dụng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công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nghệ</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máy</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để</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tự</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động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xác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định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hoặc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xác</a:t>
            </a:r>
            <a:r>
              <a:rPr lang="en-US" sz="2000" dirty="0">
                <a:solidFill>
                  <a:schemeClr val="bg1"/>
                </a:solidFill>
                <a:latin typeface="Arial" panose="020B0604020202020204" pitchFamily="34" charset="0"/>
                <a:cs typeface="Arial" panose="020B0604020202020204" pitchFamily="34" charset="0"/>
              </a:rPr>
              <a:t> minh </a:t>
            </a:r>
            <a:r>
              <a:rPr lang="en-US" sz="2000" dirty="0" err="1">
                <a:solidFill>
                  <a:schemeClr val="bg1"/>
                </a:solidFill>
                <a:latin typeface="Arial" panose="020B0604020202020204" pitchFamily="34" charset="0"/>
                <a:cs typeface="Arial" panose="020B0604020202020204" pitchFamily="34" charset="0"/>
              </a:rPr>
              <a:t>danh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của</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một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người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dựa</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trên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hình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ảnh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hoặc</a:t>
            </a:r>
            <a:r>
              <a:rPr lang="en-US" sz="2000" dirty="0">
                <a:solidFill>
                  <a:schemeClr val="bg1"/>
                </a:solidFill>
                <a:latin typeface="Arial" panose="020B0604020202020204" pitchFamily="34" charset="0"/>
                <a:cs typeface="Arial" panose="020B0604020202020204" pitchFamily="34" charset="0"/>
              </a:rPr>
              <a:t> video </a:t>
            </a:r>
            <a:r>
              <a:rPr lang="en-US" sz="2000" dirty="0" err="1">
                <a:solidFill>
                  <a:schemeClr val="bg1"/>
                </a:solidFill>
                <a:latin typeface="Arial" panose="020B0604020202020204" pitchFamily="34" charset="0"/>
                <a:cs typeface="Arial" panose="020B0604020202020204" pitchFamily="34" charset="0"/>
              </a:rPr>
              <a:t>chứa</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smtClean="0">
                <a:solidFill>
                  <a:schemeClr val="bg1"/>
                </a:solidFill>
                <a:latin typeface="Arial" panose="020B0604020202020204" pitchFamily="34" charset="0"/>
                <a:cs typeface="Arial" panose="020B0604020202020204" pitchFamily="34" charset="0"/>
              </a:rPr>
              <a:t>.</a:t>
            </a:r>
          </a:p>
          <a:p>
            <a:endParaRPr lang="en-US" sz="2000" dirty="0">
              <a:solidFill>
                <a:schemeClr val="bg1"/>
              </a:solidFill>
              <a:latin typeface="Arial" panose="020B0604020202020204" pitchFamily="34" charset="0"/>
              <a:cs typeface="Arial" panose="020B0604020202020204" pitchFamily="34" charset="0"/>
            </a:endParaRPr>
          </a:p>
          <a:p>
            <a:r>
              <a:rPr lang="en-US" sz="2000" dirty="0" err="1">
                <a:solidFill>
                  <a:schemeClr val="bg1"/>
                </a:solidFill>
                <a:latin typeface="Arial" panose="020B0604020202020204" pitchFamily="34" charset="0"/>
                <a:cs typeface="Arial" panose="020B0604020202020204" pitchFamily="34" charset="0"/>
              </a:rPr>
              <a:t>Đây</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là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một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trong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những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ứng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dụng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tiêu</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biểu</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của</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thị</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giác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máy</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tính</a:t>
            </a:r>
            <a:r>
              <a:rPr lang="en-US" sz="2000" dirty="0">
                <a:solidFill>
                  <a:schemeClr val="bg1"/>
                </a:solidFill>
                <a:latin typeface="Arial" panose="020B0604020202020204" pitchFamily="34" charset="0"/>
                <a:cs typeface="Arial" panose="020B0604020202020204" pitchFamily="34" charset="0"/>
              </a:rPr>
              <a:t> (Computer Vision) </a:t>
            </a:r>
            <a:r>
              <a:rPr lang="en-US" sz="2000" dirty="0" err="1">
                <a:solidFill>
                  <a:schemeClr val="bg1"/>
                </a:solidFill>
                <a:latin typeface="Arial" panose="020B0604020202020204" pitchFamily="34" charset="0"/>
                <a:cs typeface="Arial" panose="020B0604020202020204" pitchFamily="34" charset="0"/>
              </a:rPr>
              <a:t>và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trí</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tuệ</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nhân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tạo</a:t>
            </a:r>
            <a:r>
              <a:rPr lang="en-US" sz="2000" dirty="0">
                <a:solidFill>
                  <a:schemeClr val="bg1"/>
                </a:solidFill>
                <a:latin typeface="Arial" panose="020B0604020202020204" pitchFamily="34" charset="0"/>
                <a:cs typeface="Arial" panose="020B0604020202020204" pitchFamily="34" charset="0"/>
              </a:rPr>
              <a:t> (Artificial Intelligence).</a:t>
            </a:r>
          </a:p>
        </p:txBody>
      </p:sp>
      <p:pic>
        <p:nvPicPr>
          <p:cNvPr id="5" name="Picture 4"/>
          <p:cNvPicPr>
            <a:picLocks noChangeAspect="1"/>
          </p:cNvPicPr>
          <p:nvPr/>
        </p:nvPicPr>
        <p:blipFill rotWithShape="1">
          <a:blip r:embed="rId2"/>
          <a:srcRect l="25952" r="30960"/>
          <a:stretch/>
        </p:blipFill>
        <p:spPr>
          <a:xfrm>
            <a:off x="6943725" y="0"/>
            <a:ext cx="5248275" cy="6851534"/>
          </a:xfrm>
          <a:prstGeom prst="rect">
            <a:avLst/>
          </a:prstGeom>
        </p:spPr>
      </p:pic>
    </p:spTree>
    <p:extLst>
      <p:ext uri="{BB962C8B-B14F-4D97-AF65-F5344CB8AC3E}">
        <p14:creationId xmlns:p14="http://schemas.microsoft.com/office/powerpoint/2010/main" val="3732819054"/>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962658" y="676740"/>
            <a:ext cx="3063241"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Cơ</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sở</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lý</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thuyết</a:t>
            </a:r>
            <a:endParaRPr lang="en-US" sz="3200" dirty="0">
              <a:solidFill>
                <a:schemeClr val="bg1"/>
              </a:solidFill>
              <a:latin typeface="Arial" panose="020B0604020202020204" pitchFamily="34" charset="0"/>
              <a:cs typeface="Arial" panose="020B0604020202020204" pitchFamily="34" charset="0"/>
            </a:endParaRPr>
          </a:p>
        </p:txBody>
      </p:sp>
      <p:sp>
        <p:nvSpPr>
          <p:cNvPr id="3" name="TextBox 2"/>
          <p:cNvSpPr txBox="1"/>
          <p:nvPr/>
        </p:nvSpPr>
        <p:spPr>
          <a:xfrm flipH="1">
            <a:off x="576575" y="1438740"/>
            <a:ext cx="5509264" cy="1569660"/>
          </a:xfrm>
          <a:prstGeom prst="rect">
            <a:avLst/>
          </a:prstGeom>
          <a:noFill/>
        </p:spPr>
        <p:txBody>
          <a:bodyPr wrap="square" rtlCol="0">
            <a:spAutoFit/>
          </a:bodyPr>
          <a:lstStyle/>
          <a:p>
            <a:r>
              <a:rPr lang="en-US" sz="3200" b="1" dirty="0" smtClean="0">
                <a:solidFill>
                  <a:schemeClr val="bg1"/>
                </a:solidFill>
                <a:latin typeface="Arial" panose="020B0604020202020204" pitchFamily="34" charset="0"/>
                <a:cs typeface="Arial" panose="020B0604020202020204" pitchFamily="34" charset="0"/>
              </a:rPr>
              <a:t>1. </a:t>
            </a:r>
            <a:r>
              <a:rPr lang="en-US" sz="3200" b="1" dirty="0" err="1">
                <a:solidFill>
                  <a:schemeClr val="bg1"/>
                </a:solidFill>
                <a:latin typeface="Arial" panose="020B0604020202020204" pitchFamily="34" charset="0"/>
                <a:cs typeface="Arial" panose="020B0604020202020204" pitchFamily="34" charset="0"/>
              </a:rPr>
              <a:t>Nhận</a:t>
            </a:r>
            <a:r>
              <a:rPr lang="en-US" sz="3200" b="1" dirty="0">
                <a:solidFill>
                  <a:schemeClr val="bg1"/>
                </a:solidFill>
                <a:latin typeface="Arial" panose="020B0604020202020204" pitchFamily="34" charset="0"/>
                <a:cs typeface="Arial" panose="020B0604020202020204" pitchFamily="34" charset="0"/>
              </a:rPr>
              <a:t> </a:t>
            </a:r>
            <a:r>
              <a:rPr lang="en-US" sz="3200" b="1" dirty="0" err="1">
                <a:solidFill>
                  <a:schemeClr val="bg1"/>
                </a:solidFill>
                <a:latin typeface="Arial" panose="020B0604020202020204" pitchFamily="34" charset="0"/>
                <a:cs typeface="Arial" panose="020B0604020202020204" pitchFamily="34" charset="0"/>
              </a:rPr>
              <a:t>diện</a:t>
            </a:r>
            <a:r>
              <a:rPr lang="en-US" sz="3200" b="1" dirty="0">
                <a:solidFill>
                  <a:schemeClr val="bg1"/>
                </a:solidFill>
                <a:latin typeface="Arial" panose="020B0604020202020204" pitchFamily="34" charset="0"/>
                <a:cs typeface="Arial" panose="020B0604020202020204" pitchFamily="34" charset="0"/>
              </a:rPr>
              <a:t> </a:t>
            </a:r>
            <a:r>
              <a:rPr lang="en-US" sz="3200" b="1" dirty="0" err="1">
                <a:solidFill>
                  <a:schemeClr val="bg1"/>
                </a:solidFill>
                <a:latin typeface="Arial" panose="020B0604020202020204" pitchFamily="34" charset="0"/>
                <a:cs typeface="Arial" panose="020B0604020202020204" pitchFamily="34" charset="0"/>
              </a:rPr>
              <a:t>khuôn</a:t>
            </a:r>
            <a:r>
              <a:rPr lang="en-US" sz="3200" b="1" dirty="0">
                <a:solidFill>
                  <a:schemeClr val="bg1"/>
                </a:solidFill>
                <a:latin typeface="Arial" panose="020B0604020202020204" pitchFamily="34" charset="0"/>
                <a:cs typeface="Arial" panose="020B0604020202020204" pitchFamily="34" charset="0"/>
              </a:rPr>
              <a:t> </a:t>
            </a:r>
            <a:r>
              <a:rPr lang="en-US" sz="3200" b="1" dirty="0" err="1">
                <a:solidFill>
                  <a:schemeClr val="bg1"/>
                </a:solidFill>
                <a:latin typeface="Arial" panose="020B0604020202020204" pitchFamily="34" charset="0"/>
                <a:cs typeface="Arial" panose="020B0604020202020204" pitchFamily="34" charset="0"/>
              </a:rPr>
              <a:t>mặt</a:t>
            </a:r>
            <a:r>
              <a:rPr lang="en-US" sz="3200" b="1" dirty="0">
                <a:solidFill>
                  <a:schemeClr val="bg1"/>
                </a:solidFill>
                <a:latin typeface="Arial" panose="020B0604020202020204" pitchFamily="34" charset="0"/>
                <a:cs typeface="Arial" panose="020B0604020202020204" pitchFamily="34" charset="0"/>
              </a:rPr>
              <a:t> (Face Recognition)</a:t>
            </a:r>
          </a:p>
          <a:p>
            <a:endParaRPr lang="en-US" sz="3200" b="1" dirty="0">
              <a:solidFill>
                <a:schemeClr val="bg1"/>
              </a:solidFill>
              <a:latin typeface="Arial" panose="020B0604020202020204" pitchFamily="34" charset="0"/>
              <a:cs typeface="Arial" panose="020B0604020202020204" pitchFamily="34" charset="0"/>
            </a:endParaRPr>
          </a:p>
        </p:txBody>
      </p:sp>
      <p:sp>
        <p:nvSpPr>
          <p:cNvPr id="4" name="TextBox 3"/>
          <p:cNvSpPr txBox="1"/>
          <p:nvPr/>
        </p:nvSpPr>
        <p:spPr>
          <a:xfrm flipH="1">
            <a:off x="242882" y="2604217"/>
            <a:ext cx="6538918" cy="4031873"/>
          </a:xfrm>
          <a:prstGeom prst="rect">
            <a:avLst/>
          </a:prstGeom>
          <a:noFill/>
        </p:spPr>
        <p:txBody>
          <a:bodyPr wrap="square" rtlCol="0">
            <a:spAutoFit/>
          </a:bodyPr>
          <a:lstStyle/>
          <a:p>
            <a:pPr lvl="0"/>
            <a:r>
              <a:rPr lang="en-US" sz="1600" dirty="0" smtClean="0">
                <a:solidFill>
                  <a:schemeClr val="bg1"/>
                </a:solidFill>
                <a:latin typeface="Arial" panose="020B0604020202020204" pitchFamily="34" charset="0"/>
                <a:cs typeface="Arial" panose="020B0604020202020204" pitchFamily="34" charset="0"/>
              </a:rPr>
              <a:t>1.    </a:t>
            </a:r>
            <a:r>
              <a:rPr lang="en-US" sz="1600" dirty="0" err="1" smtClean="0">
                <a:solidFill>
                  <a:schemeClr val="bg1"/>
                </a:solidFill>
                <a:latin typeface="Arial" panose="020B0604020202020204" pitchFamily="34" charset="0"/>
                <a:cs typeface="Arial" panose="020B0604020202020204" pitchFamily="34" charset="0"/>
              </a:rPr>
              <a:t>Phát</a:t>
            </a:r>
            <a:r>
              <a:rPr lang="en-US" sz="1600" dirty="0" smtClean="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hiện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khuôn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mặt</a:t>
            </a:r>
            <a:r>
              <a:rPr lang="en-US" sz="1600" dirty="0">
                <a:solidFill>
                  <a:schemeClr val="bg1"/>
                </a:solidFill>
                <a:latin typeface="Arial" panose="020B0604020202020204" pitchFamily="34" charset="0"/>
                <a:cs typeface="Arial" panose="020B0604020202020204" pitchFamily="34" charset="0"/>
              </a:rPr>
              <a:t> (Face Detection):</a:t>
            </a:r>
          </a:p>
          <a:p>
            <a:r>
              <a:rPr lang="en-US" sz="1600" dirty="0" err="1">
                <a:solidFill>
                  <a:schemeClr val="bg1"/>
                </a:solidFill>
                <a:latin typeface="Arial" panose="020B0604020202020204" pitchFamily="34" charset="0"/>
                <a:cs typeface="Arial" panose="020B0604020202020204" pitchFamily="34" charset="0"/>
              </a:rPr>
              <a:t>Xác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định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vị</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trí</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của</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khuôn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mặt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trong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hình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ảnh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hoặc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khung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hình</a:t>
            </a:r>
            <a:r>
              <a:rPr lang="en-US" sz="1600" dirty="0">
                <a:solidFill>
                  <a:schemeClr val="bg1"/>
                </a:solidFill>
                <a:latin typeface="Arial" panose="020B0604020202020204" pitchFamily="34" charset="0"/>
                <a:cs typeface="Arial" panose="020B0604020202020204" pitchFamily="34" charset="0"/>
              </a:rPr>
              <a:t> video. </a:t>
            </a:r>
            <a:r>
              <a:rPr lang="en-US" sz="1600" dirty="0" err="1">
                <a:solidFill>
                  <a:schemeClr val="bg1"/>
                </a:solidFill>
                <a:latin typeface="Arial" panose="020B0604020202020204" pitchFamily="34" charset="0"/>
                <a:cs typeface="Arial" panose="020B0604020202020204" pitchFamily="34" charset="0"/>
              </a:rPr>
              <a:t>Giai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đoạn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này</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sử</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dụng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thuật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toán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học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máy</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hoặc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học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sâu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như</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Haar</a:t>
            </a:r>
            <a:r>
              <a:rPr lang="en-US" sz="1600" dirty="0">
                <a:solidFill>
                  <a:schemeClr val="bg1"/>
                </a:solidFill>
                <a:latin typeface="Arial" panose="020B0604020202020204" pitchFamily="34" charset="0"/>
                <a:cs typeface="Arial" panose="020B0604020202020204" pitchFamily="34" charset="0"/>
              </a:rPr>
              <a:t> Cascade, MTCNN, </a:t>
            </a:r>
            <a:r>
              <a:rPr lang="en-US" sz="1600" dirty="0" err="1">
                <a:solidFill>
                  <a:schemeClr val="bg1"/>
                </a:solidFill>
                <a:latin typeface="Arial" panose="020B0604020202020204" pitchFamily="34" charset="0"/>
                <a:cs typeface="Arial" panose="020B0604020202020204" pitchFamily="34" charset="0"/>
              </a:rPr>
              <a:t>hoặc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RetinaFace</a:t>
            </a:r>
            <a:r>
              <a:rPr lang="en-US" sz="1600" dirty="0" smtClean="0">
                <a:solidFill>
                  <a:schemeClr val="bg1"/>
                </a:solidFill>
                <a:latin typeface="Arial" panose="020B0604020202020204" pitchFamily="34" charset="0"/>
                <a:cs typeface="Arial" panose="020B0604020202020204" pitchFamily="34" charset="0"/>
              </a:rPr>
              <a:t>.</a:t>
            </a:r>
          </a:p>
          <a:p>
            <a:endParaRPr lang="en-US" sz="1600" dirty="0">
              <a:solidFill>
                <a:schemeClr val="bg1"/>
              </a:solidFill>
              <a:latin typeface="Arial" panose="020B0604020202020204" pitchFamily="34" charset="0"/>
              <a:cs typeface="Arial" panose="020B0604020202020204" pitchFamily="34" charset="0"/>
            </a:endParaRPr>
          </a:p>
          <a:p>
            <a:pPr lvl="0"/>
            <a:r>
              <a:rPr lang="en-US" sz="1600" dirty="0" smtClean="0">
                <a:solidFill>
                  <a:schemeClr val="bg1"/>
                </a:solidFill>
                <a:latin typeface="Arial" panose="020B0604020202020204" pitchFamily="34" charset="0"/>
                <a:cs typeface="Arial" panose="020B0604020202020204" pitchFamily="34" charset="0"/>
              </a:rPr>
              <a:t>2.   </a:t>
            </a:r>
            <a:r>
              <a:rPr lang="en-US" sz="1600" dirty="0" err="1" smtClean="0">
                <a:solidFill>
                  <a:schemeClr val="bg1"/>
                </a:solidFill>
                <a:latin typeface="Arial" panose="020B0604020202020204" pitchFamily="34" charset="0"/>
                <a:cs typeface="Arial" panose="020B0604020202020204" pitchFamily="34" charset="0"/>
              </a:rPr>
              <a:t>Trích</a:t>
            </a:r>
            <a:r>
              <a:rPr lang="en-US" sz="1600" dirty="0" smtClean="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xuất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trưng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khuôn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mặt</a:t>
            </a:r>
            <a:r>
              <a:rPr lang="en-US" sz="1600" dirty="0">
                <a:solidFill>
                  <a:schemeClr val="bg1"/>
                </a:solidFill>
                <a:latin typeface="Arial" panose="020B0604020202020204" pitchFamily="34" charset="0"/>
                <a:cs typeface="Arial" panose="020B0604020202020204" pitchFamily="34" charset="0"/>
              </a:rPr>
              <a:t> (Feature Extraction):</a:t>
            </a:r>
          </a:p>
          <a:p>
            <a:r>
              <a:rPr lang="en-US" sz="1600" dirty="0" err="1">
                <a:solidFill>
                  <a:schemeClr val="bg1"/>
                </a:solidFill>
                <a:latin typeface="Arial" panose="020B0604020202020204" pitchFamily="34" charset="0"/>
                <a:cs typeface="Arial" panose="020B0604020202020204" pitchFamily="34" charset="0"/>
              </a:rPr>
              <a:t>Sau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phát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hiện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khuôn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mặt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được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chuyển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thành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một</a:t>
            </a:r>
            <a:r>
              <a:rPr lang="en-US" sz="1600" dirty="0">
                <a:solidFill>
                  <a:schemeClr val="bg1"/>
                </a:solidFill>
                <a:latin typeface="Arial" panose="020B0604020202020204" pitchFamily="34" charset="0"/>
                <a:cs typeface="Arial" panose="020B0604020202020204" pitchFamily="34" charset="0"/>
              </a:rPr>
              <a:t> vector </a:t>
            </a:r>
            <a:r>
              <a:rPr lang="en-US" sz="1600" dirty="0" err="1">
                <a:solidFill>
                  <a:schemeClr val="bg1"/>
                </a:solidFill>
                <a:latin typeface="Arial" panose="020B0604020202020204" pitchFamily="34" charset="0"/>
                <a:cs typeface="Arial" panose="020B0604020202020204" pitchFamily="34" charset="0"/>
              </a:rPr>
              <a:t>số</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chứa</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trưng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biệt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giúp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phân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biệt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giữa</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nhân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nhau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Quá</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trình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này</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sử</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dụng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mô</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hình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mạng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nơ-ron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sâu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được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huấn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luyện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sẵn</a:t>
            </a:r>
            <a:r>
              <a:rPr lang="en-US" sz="1600" dirty="0" smtClean="0">
                <a:solidFill>
                  <a:schemeClr val="bg1"/>
                </a:solidFill>
                <a:latin typeface="Arial" panose="020B0604020202020204" pitchFamily="34" charset="0"/>
                <a:cs typeface="Arial" panose="020B0604020202020204" pitchFamily="34" charset="0"/>
              </a:rPr>
              <a:t>.</a:t>
            </a:r>
          </a:p>
          <a:p>
            <a:endParaRPr lang="en-US" sz="1600" dirty="0">
              <a:solidFill>
                <a:schemeClr val="bg1"/>
              </a:solidFill>
              <a:latin typeface="Arial" panose="020B0604020202020204" pitchFamily="34" charset="0"/>
              <a:cs typeface="Arial" panose="020B0604020202020204" pitchFamily="34" charset="0"/>
            </a:endParaRPr>
          </a:p>
          <a:p>
            <a:pPr lvl="0"/>
            <a:r>
              <a:rPr lang="en-US" sz="1600" dirty="0" smtClean="0">
                <a:solidFill>
                  <a:schemeClr val="bg1"/>
                </a:solidFill>
                <a:latin typeface="Arial" panose="020B0604020202020204" pitchFamily="34" charset="0"/>
                <a:cs typeface="Arial" panose="020B0604020202020204" pitchFamily="34" charset="0"/>
              </a:rPr>
              <a:t>3.   So </a:t>
            </a:r>
            <a:r>
              <a:rPr lang="en-US" sz="1600" dirty="0" err="1">
                <a:solidFill>
                  <a:schemeClr val="bg1"/>
                </a:solidFill>
                <a:latin typeface="Arial" panose="020B0604020202020204" pitchFamily="34" charset="0"/>
                <a:cs typeface="Arial" panose="020B0604020202020204" pitchFamily="34" charset="0"/>
              </a:rPr>
              <a:t>sánh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và</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xác</a:t>
            </a:r>
            <a:r>
              <a:rPr lang="en-US" sz="1600" dirty="0">
                <a:solidFill>
                  <a:schemeClr val="bg1"/>
                </a:solidFill>
                <a:latin typeface="Arial" panose="020B0604020202020204" pitchFamily="34" charset="0"/>
                <a:cs typeface="Arial" panose="020B0604020202020204" pitchFamily="34" charset="0"/>
              </a:rPr>
              <a:t> minh </a:t>
            </a:r>
            <a:r>
              <a:rPr lang="en-US" sz="1600" dirty="0" err="1">
                <a:solidFill>
                  <a:schemeClr val="bg1"/>
                </a:solidFill>
                <a:latin typeface="Arial" panose="020B0604020202020204" pitchFamily="34" charset="0"/>
                <a:cs typeface="Arial" panose="020B0604020202020204" pitchFamily="34" charset="0"/>
              </a:rPr>
              <a:t>khuôn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mặt</a:t>
            </a:r>
            <a:r>
              <a:rPr lang="en-US" sz="1600" dirty="0">
                <a:solidFill>
                  <a:schemeClr val="bg1"/>
                </a:solidFill>
                <a:latin typeface="Arial" panose="020B0604020202020204" pitchFamily="34" charset="0"/>
                <a:cs typeface="Arial" panose="020B0604020202020204" pitchFamily="34" charset="0"/>
              </a:rPr>
              <a:t> (Face Matching / Verification):</a:t>
            </a:r>
          </a:p>
          <a:p>
            <a:r>
              <a:rPr lang="en-US" sz="1600" dirty="0">
                <a:solidFill>
                  <a:schemeClr val="bg1"/>
                </a:solidFill>
                <a:latin typeface="Arial" panose="020B0604020202020204" pitchFamily="34" charset="0"/>
                <a:cs typeface="Arial" panose="020B0604020202020204" pitchFamily="34" charset="0"/>
              </a:rPr>
              <a:t>Hai vector </a:t>
            </a:r>
            <a:r>
              <a:rPr lang="en-US" sz="1600" dirty="0" err="1">
                <a:solidFill>
                  <a:schemeClr val="bg1"/>
                </a:solidFill>
                <a:latin typeface="Arial" panose="020B0604020202020204" pitchFamily="34" charset="0"/>
                <a:cs typeface="Arial" panose="020B0604020202020204" pitchFamily="34" charset="0"/>
              </a:rPr>
              <a:t>đặc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trưng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được</a:t>
            </a:r>
            <a:r>
              <a:rPr lang="en-US" sz="1600" dirty="0">
                <a:solidFill>
                  <a:schemeClr val="bg1"/>
                </a:solidFill>
                <a:latin typeface="Arial" panose="020B0604020202020204" pitchFamily="34" charset="0"/>
                <a:cs typeface="Arial" panose="020B0604020202020204" pitchFamily="34" charset="0"/>
              </a:rPr>
              <a:t> so </a:t>
            </a:r>
            <a:r>
              <a:rPr lang="en-US" sz="1600" dirty="0" err="1">
                <a:solidFill>
                  <a:schemeClr val="bg1"/>
                </a:solidFill>
                <a:latin typeface="Arial" panose="020B0604020202020204" pitchFamily="34" charset="0"/>
                <a:cs typeface="Arial" panose="020B0604020202020204" pitchFamily="34" charset="0"/>
              </a:rPr>
              <a:t>sánh</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bằng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phương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pháp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đo</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độ</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tương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đồng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như</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khoảng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cách</a:t>
            </a:r>
            <a:r>
              <a:rPr lang="en-US" sz="1600" dirty="0">
                <a:solidFill>
                  <a:schemeClr val="bg1"/>
                </a:solidFill>
                <a:latin typeface="Arial" panose="020B0604020202020204" pitchFamily="34" charset="0"/>
                <a:cs typeface="Arial" panose="020B0604020202020204" pitchFamily="34" charset="0"/>
              </a:rPr>
              <a:t> Euclidean </a:t>
            </a:r>
            <a:r>
              <a:rPr lang="en-US" sz="1600" dirty="0" err="1">
                <a:solidFill>
                  <a:schemeClr val="bg1"/>
                </a:solidFill>
                <a:latin typeface="Arial" panose="020B0604020202020204" pitchFamily="34" charset="0"/>
                <a:cs typeface="Arial" panose="020B0604020202020204" pitchFamily="34" charset="0"/>
              </a:rPr>
              <a:t>hoặc</a:t>
            </a:r>
            <a:r>
              <a:rPr lang="en-US" sz="1600" dirty="0">
                <a:solidFill>
                  <a:schemeClr val="bg1"/>
                </a:solidFill>
                <a:latin typeface="Arial" panose="020B0604020202020204" pitchFamily="34" charset="0"/>
                <a:cs typeface="Arial" panose="020B0604020202020204" pitchFamily="34" charset="0"/>
              </a:rPr>
              <a:t> cosine similarity. </a:t>
            </a:r>
            <a:r>
              <a:rPr lang="en-US" sz="1600" dirty="0" err="1">
                <a:solidFill>
                  <a:schemeClr val="bg1"/>
                </a:solidFill>
                <a:latin typeface="Arial" panose="020B0604020202020204" pitchFamily="34" charset="0"/>
                <a:cs typeface="Arial" panose="020B0604020202020204" pitchFamily="34" charset="0"/>
              </a:rPr>
              <a:t>Nếu</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mức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sai</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khác</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nhỏ</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hơn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ngưỡng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cho</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phép</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hệ</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thống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kết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luận</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đó</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là</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cùng</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một</a:t>
            </a:r>
            <a:r>
              <a:rPr lang="en-US" sz="1600" dirty="0">
                <a:solidFill>
                  <a:schemeClr val="bg1"/>
                </a:solidFill>
                <a:latin typeface="Arial" panose="020B0604020202020204" pitchFamily="34" charset="0"/>
                <a:cs typeface="Arial" panose="020B0604020202020204" pitchFamily="34" charset="0"/>
              </a:rPr>
              <a:t> </a:t>
            </a:r>
            <a:r>
              <a:rPr lang="en-US" sz="1600" dirty="0" err="1">
                <a:solidFill>
                  <a:schemeClr val="bg1"/>
                </a:solidFill>
                <a:latin typeface="Arial" panose="020B0604020202020204" pitchFamily="34" charset="0"/>
                <a:cs typeface="Arial" panose="020B0604020202020204" pitchFamily="34" charset="0"/>
              </a:rPr>
              <a:t>người</a:t>
            </a:r>
            <a:r>
              <a:rPr lang="en-US" sz="1600" dirty="0">
                <a:solidFill>
                  <a:schemeClr val="bg1"/>
                </a:solidFill>
                <a:latin typeface="Arial" panose="020B0604020202020204" pitchFamily="34" charset="0"/>
                <a:cs typeface="Arial" panose="020B0604020202020204" pitchFamily="34" charset="0"/>
              </a:rPr>
              <a:t>.</a:t>
            </a:r>
          </a:p>
        </p:txBody>
      </p:sp>
      <p:pic>
        <p:nvPicPr>
          <p:cNvPr id="5" name="Picture 4"/>
          <p:cNvPicPr>
            <a:picLocks noChangeAspect="1"/>
          </p:cNvPicPr>
          <p:nvPr/>
        </p:nvPicPr>
        <p:blipFill rotWithShape="1">
          <a:blip r:embed="rId2"/>
          <a:srcRect l="25952" r="30960"/>
          <a:stretch/>
        </p:blipFill>
        <p:spPr>
          <a:xfrm>
            <a:off x="6943725" y="0"/>
            <a:ext cx="5248275" cy="6851534"/>
          </a:xfrm>
          <a:prstGeom prst="rect">
            <a:avLst/>
          </a:prstGeom>
        </p:spPr>
      </p:pic>
    </p:spTree>
    <p:extLst>
      <p:ext uri="{BB962C8B-B14F-4D97-AF65-F5344CB8AC3E}">
        <p14:creationId xmlns:p14="http://schemas.microsoft.com/office/powerpoint/2010/main" val="30224970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962658" y="676740"/>
            <a:ext cx="3063241"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Cơ</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sở</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lý</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thuyết</a:t>
            </a:r>
            <a:endParaRPr lang="en-US" sz="3200" dirty="0">
              <a:solidFill>
                <a:schemeClr val="bg1"/>
              </a:solidFill>
              <a:latin typeface="Arial" panose="020B0604020202020204" pitchFamily="34" charset="0"/>
              <a:cs typeface="Arial" panose="020B0604020202020204" pitchFamily="34" charset="0"/>
            </a:endParaRPr>
          </a:p>
        </p:txBody>
      </p:sp>
      <p:sp>
        <p:nvSpPr>
          <p:cNvPr id="3" name="TextBox 2"/>
          <p:cNvSpPr txBox="1"/>
          <p:nvPr/>
        </p:nvSpPr>
        <p:spPr>
          <a:xfrm flipH="1">
            <a:off x="576578" y="1438740"/>
            <a:ext cx="3063241" cy="584775"/>
          </a:xfrm>
          <a:prstGeom prst="rect">
            <a:avLst/>
          </a:prstGeom>
          <a:noFill/>
        </p:spPr>
        <p:txBody>
          <a:bodyPr wrap="square" rtlCol="0">
            <a:spAutoFit/>
          </a:bodyPr>
          <a:lstStyle/>
          <a:p>
            <a:r>
              <a:rPr lang="en-US" sz="3200" dirty="0">
                <a:solidFill>
                  <a:schemeClr val="bg1"/>
                </a:solidFill>
                <a:latin typeface="Arial" panose="020B0604020202020204" pitchFamily="34" charset="0"/>
                <a:cs typeface="Arial" panose="020B0604020202020204" pitchFamily="34" charset="0"/>
              </a:rPr>
              <a:t>2</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DeepFace</a:t>
            </a:r>
            <a:endParaRPr lang="en-US" sz="3200" dirty="0">
              <a:solidFill>
                <a:schemeClr val="bg1"/>
              </a:solidFill>
              <a:latin typeface="Arial" panose="020B0604020202020204" pitchFamily="34" charset="0"/>
              <a:cs typeface="Arial" panose="020B0604020202020204" pitchFamily="34" charset="0"/>
            </a:endParaRPr>
          </a:p>
        </p:txBody>
      </p:sp>
      <p:sp>
        <p:nvSpPr>
          <p:cNvPr id="4" name="TextBox 3"/>
          <p:cNvSpPr txBox="1"/>
          <p:nvPr/>
        </p:nvSpPr>
        <p:spPr>
          <a:xfrm flipH="1">
            <a:off x="576578" y="2282020"/>
            <a:ext cx="5509262" cy="2862322"/>
          </a:xfrm>
          <a:prstGeom prst="rect">
            <a:avLst/>
          </a:prstGeom>
          <a:noFill/>
        </p:spPr>
        <p:txBody>
          <a:bodyPr wrap="square" rtlCol="0">
            <a:spAutoFit/>
          </a:bodyPr>
          <a:lstStyle/>
          <a:p>
            <a:r>
              <a:rPr lang="en-US" sz="2000" dirty="0" err="1">
                <a:solidFill>
                  <a:schemeClr val="bg1"/>
                </a:solidFill>
                <a:latin typeface="Arial" panose="020B0604020202020204" pitchFamily="34" charset="0"/>
                <a:cs typeface="Arial" panose="020B0604020202020204" pitchFamily="34" charset="0"/>
              </a:rPr>
              <a:t>DeepFace</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là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một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thư</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viện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mã</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nguồn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mở</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của</a:t>
            </a:r>
            <a:r>
              <a:rPr lang="en-US" sz="2000" dirty="0">
                <a:solidFill>
                  <a:schemeClr val="bg1"/>
                </a:solidFill>
                <a:latin typeface="Arial" panose="020B0604020202020204" pitchFamily="34" charset="0"/>
                <a:cs typeface="Arial" panose="020B0604020202020204" pitchFamily="34" charset="0"/>
              </a:rPr>
              <a:t> Python, </a:t>
            </a:r>
            <a:r>
              <a:rPr lang="en-US" sz="2000" dirty="0" err="1">
                <a:solidFill>
                  <a:schemeClr val="bg1"/>
                </a:solidFill>
                <a:latin typeface="Arial" panose="020B0604020202020204" pitchFamily="34" charset="0"/>
                <a:cs typeface="Arial" panose="020B0604020202020204" pitchFamily="34" charset="0"/>
              </a:rPr>
              <a:t>được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phát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triển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để</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hỗ</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trợ</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nhận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diện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xác</a:t>
            </a:r>
            <a:r>
              <a:rPr lang="en-US" sz="2000" dirty="0">
                <a:solidFill>
                  <a:schemeClr val="bg1"/>
                </a:solidFill>
                <a:latin typeface="Arial" panose="020B0604020202020204" pitchFamily="34" charset="0"/>
                <a:cs typeface="Arial" panose="020B0604020202020204" pitchFamily="34" charset="0"/>
              </a:rPr>
              <a:t> minh </a:t>
            </a:r>
            <a:r>
              <a:rPr lang="en-US" sz="2000" dirty="0" err="1">
                <a:solidFill>
                  <a:schemeClr val="bg1"/>
                </a:solidFill>
                <a:latin typeface="Arial" panose="020B0604020202020204" pitchFamily="34" charset="0"/>
                <a:cs typeface="Arial" panose="020B0604020202020204" pitchFamily="34" charset="0"/>
              </a:rPr>
              <a:t>và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phân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tích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bằng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các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mô</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hình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học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sâu</a:t>
            </a:r>
            <a:r>
              <a:rPr lang="en-US" sz="2000" dirty="0">
                <a:solidFill>
                  <a:schemeClr val="bg1"/>
                </a:solidFill>
                <a:latin typeface="Arial" panose="020B0604020202020204" pitchFamily="34" charset="0"/>
                <a:cs typeface="Arial" panose="020B0604020202020204" pitchFamily="34" charset="0"/>
              </a:rPr>
              <a:t> (Deep Learning Models</a:t>
            </a:r>
            <a:r>
              <a:rPr lang="en-US" sz="2000" dirty="0" smtClean="0">
                <a:solidFill>
                  <a:schemeClr val="bg1"/>
                </a:solidFill>
                <a:latin typeface="Arial" panose="020B0604020202020204" pitchFamily="34" charset="0"/>
                <a:cs typeface="Arial" panose="020B0604020202020204" pitchFamily="34" charset="0"/>
              </a:rPr>
              <a:t>).</a:t>
            </a:r>
          </a:p>
          <a:p>
            <a:endParaRPr lang="en-US" sz="2000" dirty="0">
              <a:solidFill>
                <a:schemeClr val="bg1"/>
              </a:solidFill>
              <a:latin typeface="Arial" panose="020B0604020202020204" pitchFamily="34" charset="0"/>
              <a:cs typeface="Arial" panose="020B0604020202020204" pitchFamily="34" charset="0"/>
            </a:endParaRPr>
          </a:p>
          <a:p>
            <a:r>
              <a:rPr lang="en-US" sz="2000" dirty="0" err="1">
                <a:solidFill>
                  <a:schemeClr val="bg1"/>
                </a:solidFill>
                <a:latin typeface="Arial" panose="020B0604020202020204" pitchFamily="34" charset="0"/>
                <a:cs typeface="Arial" panose="020B0604020202020204" pitchFamily="34" charset="0"/>
              </a:rPr>
              <a:t>DeepFace</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được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thiết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kế</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như</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một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giao</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diện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thống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nhất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cho</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phép</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tích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hợp</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nhiều</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mô</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hình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nhận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diện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nổi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tiếng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không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cần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huấn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luyện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lại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từ</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đầu</a:t>
            </a:r>
            <a:r>
              <a:rPr lang="en-US" sz="2000" dirty="0">
                <a:solidFill>
                  <a:schemeClr val="bg1"/>
                </a:solidFill>
                <a:latin typeface="Arial" panose="020B0604020202020204" pitchFamily="34" charset="0"/>
                <a:cs typeface="Arial" panose="020B0604020202020204" pitchFamily="34" charset="0"/>
              </a:rPr>
              <a:t>.</a:t>
            </a:r>
            <a:endParaRPr lang="en-US" sz="3600" dirty="0">
              <a:solidFill>
                <a:schemeClr val="bg1"/>
              </a:solidFill>
              <a:latin typeface="Arial" panose="020B0604020202020204" pitchFamily="34" charset="0"/>
              <a:cs typeface="Arial" panose="020B0604020202020204" pitchFamily="34" charset="0"/>
            </a:endParaRPr>
          </a:p>
        </p:txBody>
      </p:sp>
      <p:pic>
        <p:nvPicPr>
          <p:cNvPr id="3074" name="Picture 2" descr="Deepface Unleashed – what does the Facebook do to recognize faces? |  Techechelons"/>
          <p:cNvPicPr>
            <a:picLocks noChangeAspect="1" noChangeArrowheads="1"/>
          </p:cNvPicPr>
          <p:nvPr/>
        </p:nvPicPr>
        <p:blipFill rotWithShape="1">
          <a:blip r:embed="rId2">
            <a:extLst>
              <a:ext uri="{28A0092B-C50C-407E-A947-70E740481C1C}">
                <a14:useLocalDpi xmlns:a14="http://schemas.microsoft.com/office/drawing/2010/main" val="0"/>
              </a:ext>
            </a:extLst>
          </a:blip>
          <a:srcRect l="2558" t="-814" r="46877" b="915"/>
          <a:stretch/>
        </p:blipFill>
        <p:spPr bwMode="auto">
          <a:xfrm>
            <a:off x="6967960" y="-22451"/>
            <a:ext cx="5224040" cy="6880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6023439"/>
      </p:ext>
    </p:extLst>
  </p:cSld>
  <p:clrMapOvr>
    <a:masterClrMapping/>
  </p:clrMapOvr>
  <p:transition spd="slow">
    <p:randomBar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962658" y="676740"/>
            <a:ext cx="3063241"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Cơ</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sở</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lý</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thuyết</a:t>
            </a:r>
            <a:endParaRPr lang="en-US" sz="3200" dirty="0">
              <a:solidFill>
                <a:schemeClr val="bg1"/>
              </a:solidFill>
              <a:latin typeface="Arial" panose="020B0604020202020204" pitchFamily="34" charset="0"/>
              <a:cs typeface="Arial" panose="020B0604020202020204" pitchFamily="34" charset="0"/>
            </a:endParaRPr>
          </a:p>
        </p:txBody>
      </p:sp>
      <p:sp>
        <p:nvSpPr>
          <p:cNvPr id="3" name="TextBox 2"/>
          <p:cNvSpPr txBox="1"/>
          <p:nvPr/>
        </p:nvSpPr>
        <p:spPr>
          <a:xfrm flipH="1">
            <a:off x="576578" y="1438740"/>
            <a:ext cx="3063241" cy="584775"/>
          </a:xfrm>
          <a:prstGeom prst="rect">
            <a:avLst/>
          </a:prstGeom>
          <a:noFill/>
        </p:spPr>
        <p:txBody>
          <a:bodyPr wrap="square" rtlCol="0">
            <a:spAutoFit/>
          </a:bodyPr>
          <a:lstStyle/>
          <a:p>
            <a:r>
              <a:rPr lang="en-US" sz="3200" dirty="0">
                <a:solidFill>
                  <a:schemeClr val="bg1"/>
                </a:solidFill>
                <a:latin typeface="Arial" panose="020B0604020202020204" pitchFamily="34" charset="0"/>
                <a:cs typeface="Arial" panose="020B0604020202020204" pitchFamily="34" charset="0"/>
              </a:rPr>
              <a:t>2</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DeepFace</a:t>
            </a:r>
            <a:endParaRPr lang="en-US" sz="3200" dirty="0">
              <a:solidFill>
                <a:schemeClr val="bg1"/>
              </a:solidFill>
              <a:latin typeface="Arial" panose="020B0604020202020204" pitchFamily="34" charset="0"/>
              <a:cs typeface="Arial" panose="020B0604020202020204" pitchFamily="34" charset="0"/>
            </a:endParaRPr>
          </a:p>
        </p:txBody>
      </p:sp>
      <p:sp>
        <p:nvSpPr>
          <p:cNvPr id="4" name="TextBox 3"/>
          <p:cNvSpPr txBox="1"/>
          <p:nvPr/>
        </p:nvSpPr>
        <p:spPr>
          <a:xfrm flipH="1">
            <a:off x="576578" y="2200740"/>
            <a:ext cx="5919472" cy="4093428"/>
          </a:xfrm>
          <a:prstGeom prst="rect">
            <a:avLst/>
          </a:prstGeom>
          <a:noFill/>
        </p:spPr>
        <p:txBody>
          <a:bodyPr wrap="square" rtlCol="0">
            <a:spAutoFit/>
          </a:bodyPr>
          <a:lstStyle/>
          <a:p>
            <a:r>
              <a:rPr lang="en-US" sz="2000" b="1" dirty="0" smtClean="0">
                <a:solidFill>
                  <a:schemeClr val="bg1"/>
                </a:solidFill>
                <a:latin typeface="Arial" panose="020B0604020202020204" pitchFamily="34" charset="0"/>
                <a:cs typeface="Arial" panose="020B0604020202020204" pitchFamily="34" charset="0"/>
              </a:rPr>
              <a:t>	</a:t>
            </a:r>
            <a:r>
              <a:rPr lang="en-US" sz="2000" b="1" dirty="0" err="1" smtClean="0">
                <a:solidFill>
                  <a:schemeClr val="bg1"/>
                </a:solidFill>
                <a:latin typeface="Arial" panose="020B0604020202020204" pitchFamily="34" charset="0"/>
                <a:cs typeface="Arial" panose="020B0604020202020204" pitchFamily="34" charset="0"/>
              </a:rPr>
              <a:t>Các</a:t>
            </a:r>
            <a:r>
              <a:rPr lang="en-US" sz="2000" b="1" dirty="0" smtClean="0">
                <a:solidFill>
                  <a:schemeClr val="bg1"/>
                </a:solidFill>
                <a:latin typeface="Arial" panose="020B0604020202020204" pitchFamily="34" charset="0"/>
                <a:cs typeface="Arial" panose="020B0604020202020204" pitchFamily="34" charset="0"/>
              </a:rPr>
              <a:t> </a:t>
            </a:r>
            <a:r>
              <a:rPr lang="en-US" sz="2000" b="1" dirty="0" err="1">
                <a:solidFill>
                  <a:schemeClr val="bg1"/>
                </a:solidFill>
                <a:latin typeface="Arial" panose="020B0604020202020204" pitchFamily="34" charset="0"/>
                <a:cs typeface="Arial" panose="020B0604020202020204" pitchFamily="34" charset="0"/>
              </a:rPr>
              <a:t>chức</a:t>
            </a:r>
            <a:r>
              <a:rPr lang="en-US" sz="2000" b="1" dirty="0">
                <a:solidFill>
                  <a:schemeClr val="bg1"/>
                </a:solidFill>
                <a:latin typeface="Arial" panose="020B0604020202020204" pitchFamily="34" charset="0"/>
                <a:cs typeface="Arial" panose="020B0604020202020204" pitchFamily="34" charset="0"/>
              </a:rPr>
              <a:t> </a:t>
            </a:r>
            <a:r>
              <a:rPr lang="en-US" sz="2000" b="1" dirty="0" err="1">
                <a:solidFill>
                  <a:schemeClr val="bg1"/>
                </a:solidFill>
                <a:latin typeface="Arial" panose="020B0604020202020204" pitchFamily="34" charset="0"/>
                <a:cs typeface="Arial" panose="020B0604020202020204" pitchFamily="34" charset="0"/>
              </a:rPr>
              <a:t>năng</a:t>
            </a:r>
            <a:r>
              <a:rPr lang="en-US" sz="2000" b="1" dirty="0">
                <a:solidFill>
                  <a:schemeClr val="bg1"/>
                </a:solidFill>
                <a:latin typeface="Arial" panose="020B0604020202020204" pitchFamily="34" charset="0"/>
                <a:cs typeface="Arial" panose="020B0604020202020204" pitchFamily="34" charset="0"/>
              </a:rPr>
              <a:t> </a:t>
            </a:r>
            <a:r>
              <a:rPr lang="en-US" sz="2000" b="1" dirty="0" err="1">
                <a:solidFill>
                  <a:schemeClr val="bg1"/>
                </a:solidFill>
                <a:latin typeface="Arial" panose="020B0604020202020204" pitchFamily="34" charset="0"/>
                <a:cs typeface="Arial" panose="020B0604020202020204" pitchFamily="34" charset="0"/>
              </a:rPr>
              <a:t>chính</a:t>
            </a:r>
            <a:r>
              <a:rPr lang="en-US" sz="2000" b="1" dirty="0">
                <a:solidFill>
                  <a:schemeClr val="bg1"/>
                </a:solidFill>
                <a:latin typeface="Arial" panose="020B0604020202020204" pitchFamily="34" charset="0"/>
                <a:cs typeface="Arial" panose="020B0604020202020204" pitchFamily="34" charset="0"/>
              </a:rPr>
              <a:t> </a:t>
            </a:r>
            <a:r>
              <a:rPr lang="en-US" sz="2000" b="1" dirty="0" err="1">
                <a:solidFill>
                  <a:schemeClr val="bg1"/>
                </a:solidFill>
                <a:latin typeface="Arial" panose="020B0604020202020204" pitchFamily="34" charset="0"/>
                <a:cs typeface="Arial" panose="020B0604020202020204" pitchFamily="34" charset="0"/>
              </a:rPr>
              <a:t>của</a:t>
            </a:r>
            <a:r>
              <a:rPr lang="en-US" sz="2000" b="1" dirty="0">
                <a:solidFill>
                  <a:schemeClr val="bg1"/>
                </a:solidFill>
                <a:latin typeface="Arial" panose="020B0604020202020204" pitchFamily="34" charset="0"/>
                <a:cs typeface="Arial" panose="020B0604020202020204" pitchFamily="34" charset="0"/>
              </a:rPr>
              <a:t> </a:t>
            </a:r>
            <a:r>
              <a:rPr lang="en-US" sz="2000" b="1" dirty="0" err="1">
                <a:solidFill>
                  <a:schemeClr val="bg1"/>
                </a:solidFill>
                <a:latin typeface="Arial" panose="020B0604020202020204" pitchFamily="34" charset="0"/>
                <a:cs typeface="Arial" panose="020B0604020202020204" pitchFamily="34" charset="0"/>
              </a:rPr>
              <a:t>DeepFace</a:t>
            </a:r>
            <a:r>
              <a:rPr lang="en-US" sz="2000" b="1" dirty="0" smtClean="0">
                <a:solidFill>
                  <a:schemeClr val="bg1"/>
                </a:solidFill>
                <a:latin typeface="Arial" panose="020B0604020202020204" pitchFamily="34" charset="0"/>
                <a:cs typeface="Arial" panose="020B0604020202020204" pitchFamily="34" charset="0"/>
              </a:rPr>
              <a:t>:</a:t>
            </a:r>
          </a:p>
          <a:p>
            <a:endParaRPr lang="en-US" sz="2000" b="1" dirty="0">
              <a:solidFill>
                <a:schemeClr val="bg1"/>
              </a:solidFill>
              <a:latin typeface="Arial" panose="020B0604020202020204" pitchFamily="34" charset="0"/>
              <a:cs typeface="Arial" panose="020B0604020202020204" pitchFamily="34" charset="0"/>
            </a:endParaRPr>
          </a:p>
          <a:p>
            <a:pPr marL="457200" lvl="0" indent="-457200">
              <a:buFont typeface="+mj-lt"/>
              <a:buAutoNum type="arabicPeriod"/>
            </a:pPr>
            <a:r>
              <a:rPr lang="en-US" sz="2000" dirty="0" err="1">
                <a:solidFill>
                  <a:schemeClr val="bg1"/>
                </a:solidFill>
                <a:latin typeface="Arial" panose="020B0604020202020204" pitchFamily="34" charset="0"/>
                <a:cs typeface="Arial" panose="020B0604020202020204" pitchFamily="34" charset="0"/>
              </a:rPr>
              <a:t>Nhận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diện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a:solidFill>
                  <a:schemeClr val="bg1"/>
                </a:solidFill>
                <a:latin typeface="Arial" panose="020B0604020202020204" pitchFamily="34" charset="0"/>
                <a:cs typeface="Arial" panose="020B0604020202020204" pitchFamily="34" charset="0"/>
              </a:rPr>
              <a:t> (Face Recognition): </a:t>
            </a:r>
            <a:r>
              <a:rPr lang="en-US" sz="2000" dirty="0" err="1">
                <a:solidFill>
                  <a:schemeClr val="bg1"/>
                </a:solidFill>
                <a:latin typeface="Arial" panose="020B0604020202020204" pitchFamily="34" charset="0"/>
                <a:cs typeface="Arial" panose="020B0604020202020204" pitchFamily="34" charset="0"/>
              </a:rPr>
              <a:t>Xác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định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xem</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hai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có</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phải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là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của</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cùng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một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người</a:t>
            </a:r>
            <a:r>
              <a:rPr lang="en-US" sz="2000" dirty="0">
                <a:solidFill>
                  <a:schemeClr val="bg1"/>
                </a:solidFill>
                <a:latin typeface="Arial" panose="020B0604020202020204" pitchFamily="34" charset="0"/>
                <a:cs typeface="Arial" panose="020B0604020202020204" pitchFamily="34" charset="0"/>
              </a:rPr>
              <a:t> hay </a:t>
            </a:r>
            <a:r>
              <a:rPr lang="en-US" sz="2000" dirty="0" err="1">
                <a:solidFill>
                  <a:schemeClr val="bg1"/>
                </a:solidFill>
                <a:latin typeface="Arial" panose="020B0604020202020204" pitchFamily="34" charset="0"/>
                <a:cs typeface="Arial" panose="020B0604020202020204" pitchFamily="34" charset="0"/>
              </a:rPr>
              <a:t>không</a:t>
            </a:r>
            <a:r>
              <a:rPr lang="en-US" sz="2000" dirty="0" smtClean="0">
                <a:solidFill>
                  <a:schemeClr val="bg1"/>
                </a:solidFill>
                <a:latin typeface="Arial" panose="020B0604020202020204" pitchFamily="34" charset="0"/>
                <a:cs typeface="Arial" panose="020B0604020202020204" pitchFamily="34" charset="0"/>
              </a:rPr>
              <a:t>.</a:t>
            </a:r>
          </a:p>
          <a:p>
            <a:pPr marL="457200" lvl="0" indent="-457200">
              <a:buFont typeface="+mj-lt"/>
              <a:buAutoNum type="arabicPeriod"/>
            </a:pPr>
            <a:endParaRPr lang="en-US" sz="2000" dirty="0">
              <a:solidFill>
                <a:schemeClr val="bg1"/>
              </a:solidFill>
              <a:latin typeface="Arial" panose="020B0604020202020204" pitchFamily="34" charset="0"/>
              <a:cs typeface="Arial" panose="020B0604020202020204" pitchFamily="34" charset="0"/>
            </a:endParaRPr>
          </a:p>
          <a:p>
            <a:pPr marL="457200" lvl="0" indent="-457200">
              <a:buFont typeface="+mj-lt"/>
              <a:buAutoNum type="arabicPeriod"/>
            </a:pPr>
            <a:r>
              <a:rPr lang="en-US" sz="2000" dirty="0" err="1">
                <a:solidFill>
                  <a:schemeClr val="bg1"/>
                </a:solidFill>
                <a:latin typeface="Arial" panose="020B0604020202020204" pitchFamily="34" charset="0"/>
                <a:cs typeface="Arial" panose="020B0604020202020204" pitchFamily="34" charset="0"/>
              </a:rPr>
              <a:t>Phân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tích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a:solidFill>
                  <a:schemeClr val="bg1"/>
                </a:solidFill>
                <a:latin typeface="Arial" panose="020B0604020202020204" pitchFamily="34" charset="0"/>
                <a:cs typeface="Arial" panose="020B0604020202020204" pitchFamily="34" charset="0"/>
              </a:rPr>
              <a:t> (Face Analysis): </a:t>
            </a:r>
            <a:r>
              <a:rPr lang="en-US" sz="2000" dirty="0" err="1">
                <a:solidFill>
                  <a:schemeClr val="bg1"/>
                </a:solidFill>
                <a:latin typeface="Arial" panose="020B0604020202020204" pitchFamily="34" charset="0"/>
                <a:cs typeface="Arial" panose="020B0604020202020204" pitchFamily="34" charset="0"/>
              </a:rPr>
              <a:t>Dự</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đoán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các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thông</a:t>
            </a:r>
            <a:r>
              <a:rPr lang="en-US" sz="2000" dirty="0">
                <a:solidFill>
                  <a:schemeClr val="bg1"/>
                </a:solidFill>
                <a:latin typeface="Arial" panose="020B0604020202020204" pitchFamily="34" charset="0"/>
                <a:cs typeface="Arial" panose="020B0604020202020204" pitchFamily="34" charset="0"/>
              </a:rPr>
              <a:t> tin </a:t>
            </a:r>
            <a:r>
              <a:rPr lang="en-US" sz="2000" dirty="0" err="1">
                <a:solidFill>
                  <a:schemeClr val="bg1"/>
                </a:solidFill>
                <a:latin typeface="Arial" panose="020B0604020202020204" pitchFamily="34" charset="0"/>
                <a:cs typeface="Arial" panose="020B0604020202020204" pitchFamily="34" charset="0"/>
              </a:rPr>
              <a:t>như</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tuổi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giới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cảm</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xúc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và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chủng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tộc</a:t>
            </a:r>
            <a:r>
              <a:rPr lang="en-US" sz="2000" dirty="0" smtClean="0">
                <a:solidFill>
                  <a:schemeClr val="bg1"/>
                </a:solidFill>
                <a:latin typeface="Arial" panose="020B0604020202020204" pitchFamily="34" charset="0"/>
                <a:cs typeface="Arial" panose="020B0604020202020204" pitchFamily="34" charset="0"/>
              </a:rPr>
              <a:t>.</a:t>
            </a:r>
          </a:p>
          <a:p>
            <a:pPr marL="457200" lvl="0" indent="-457200">
              <a:buFont typeface="+mj-lt"/>
              <a:buAutoNum type="arabicPeriod"/>
            </a:pPr>
            <a:endParaRPr lang="en-US" sz="2000" dirty="0">
              <a:solidFill>
                <a:schemeClr val="bg1"/>
              </a:solidFill>
              <a:latin typeface="Arial" panose="020B0604020202020204" pitchFamily="34" charset="0"/>
              <a:cs typeface="Arial" panose="020B0604020202020204" pitchFamily="34" charset="0"/>
            </a:endParaRPr>
          </a:p>
          <a:p>
            <a:pPr marL="457200" lvl="0" indent="-457200">
              <a:buFont typeface="+mj-lt"/>
              <a:buAutoNum type="arabicPeriod"/>
            </a:pPr>
            <a:r>
              <a:rPr lang="en-US" sz="2000" dirty="0" err="1">
                <a:solidFill>
                  <a:schemeClr val="bg1"/>
                </a:solidFill>
                <a:latin typeface="Arial" panose="020B0604020202020204" pitchFamily="34" charset="0"/>
                <a:cs typeface="Arial" panose="020B0604020202020204" pitchFamily="34" charset="0"/>
              </a:rPr>
              <a:t>Xác</a:t>
            </a:r>
            <a:r>
              <a:rPr lang="en-US" sz="2000" dirty="0">
                <a:solidFill>
                  <a:schemeClr val="bg1"/>
                </a:solidFill>
                <a:latin typeface="Arial" panose="020B0604020202020204" pitchFamily="34" charset="0"/>
                <a:cs typeface="Arial" panose="020B0604020202020204" pitchFamily="34" charset="0"/>
              </a:rPr>
              <a:t> minh </a:t>
            </a:r>
            <a:r>
              <a:rPr lang="en-US" sz="2000" dirty="0" err="1">
                <a:solidFill>
                  <a:schemeClr val="bg1"/>
                </a:solidFill>
                <a:latin typeface="Arial" panose="020B0604020202020204" pitchFamily="34" charset="0"/>
                <a:cs typeface="Arial" panose="020B0604020202020204" pitchFamily="34" charset="0"/>
              </a:rPr>
              <a:t>danh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tính</a:t>
            </a:r>
            <a:r>
              <a:rPr lang="en-US" sz="2000" dirty="0">
                <a:solidFill>
                  <a:schemeClr val="bg1"/>
                </a:solidFill>
                <a:latin typeface="Arial" panose="020B0604020202020204" pitchFamily="34" charset="0"/>
                <a:cs typeface="Arial" panose="020B0604020202020204" pitchFamily="34" charset="0"/>
              </a:rPr>
              <a:t> (Face Verification): So </a:t>
            </a:r>
            <a:r>
              <a:rPr lang="en-US" sz="2000" dirty="0" err="1">
                <a:solidFill>
                  <a:schemeClr val="bg1"/>
                </a:solidFill>
                <a:latin typeface="Arial" panose="020B0604020202020204" pitchFamily="34" charset="0"/>
                <a:cs typeface="Arial" panose="020B0604020202020204" pitchFamily="34" charset="0"/>
              </a:rPr>
              <a:t>sánh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đặc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trưng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giữa</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hai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hình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ảnh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để</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xác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định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trùng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khớp</a:t>
            </a:r>
            <a:r>
              <a:rPr lang="en-US" sz="2000" dirty="0">
                <a:solidFill>
                  <a:schemeClr val="bg1"/>
                </a:solidFill>
                <a:latin typeface="Arial" panose="020B0604020202020204" pitchFamily="34" charset="0"/>
                <a:cs typeface="Arial" panose="020B0604020202020204" pitchFamily="34" charset="0"/>
              </a:rPr>
              <a:t>.</a:t>
            </a:r>
          </a:p>
        </p:txBody>
      </p:sp>
      <p:pic>
        <p:nvPicPr>
          <p:cNvPr id="6" name="Picture 2" descr="Deepface Unleashed – what does the Facebook do to recognize faces? |  Techechelons"/>
          <p:cNvPicPr>
            <a:picLocks noChangeAspect="1" noChangeArrowheads="1"/>
          </p:cNvPicPr>
          <p:nvPr/>
        </p:nvPicPr>
        <p:blipFill rotWithShape="1">
          <a:blip r:embed="rId2">
            <a:extLst>
              <a:ext uri="{28A0092B-C50C-407E-A947-70E740481C1C}">
                <a14:useLocalDpi xmlns:a14="http://schemas.microsoft.com/office/drawing/2010/main" val="0"/>
              </a:ext>
            </a:extLst>
          </a:blip>
          <a:srcRect l="2558" t="-814" r="46877" b="915"/>
          <a:stretch/>
        </p:blipFill>
        <p:spPr bwMode="auto">
          <a:xfrm>
            <a:off x="6967960" y="-22451"/>
            <a:ext cx="5224040" cy="6880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31062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962657" y="676740"/>
            <a:ext cx="3979732"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Phân</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tích</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hệ</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thống</a:t>
            </a:r>
            <a:r>
              <a:rPr lang="en-US" sz="3200" dirty="0" smtClean="0">
                <a:solidFill>
                  <a:schemeClr val="bg1"/>
                </a:solidFill>
                <a:latin typeface="Arial" panose="020B0604020202020204" pitchFamily="34" charset="0"/>
                <a:cs typeface="Arial" panose="020B0604020202020204" pitchFamily="34" charset="0"/>
              </a:rPr>
              <a:t> </a:t>
            </a:r>
            <a:endParaRPr lang="en-US" sz="3200" dirty="0">
              <a:solidFill>
                <a:schemeClr val="bg1"/>
              </a:solidFill>
              <a:latin typeface="Arial" panose="020B0604020202020204" pitchFamily="34" charset="0"/>
              <a:cs typeface="Arial" panose="020B0604020202020204" pitchFamily="34" charset="0"/>
            </a:endParaRPr>
          </a:p>
        </p:txBody>
      </p:sp>
      <p:sp>
        <p:nvSpPr>
          <p:cNvPr id="3" name="TextBox 2"/>
          <p:cNvSpPr txBox="1"/>
          <p:nvPr/>
        </p:nvSpPr>
        <p:spPr>
          <a:xfrm flipH="1">
            <a:off x="576577" y="1438740"/>
            <a:ext cx="5639027" cy="584775"/>
          </a:xfrm>
          <a:prstGeom prst="rect">
            <a:avLst/>
          </a:prstGeom>
          <a:noFill/>
        </p:spPr>
        <p:txBody>
          <a:bodyPr wrap="square" rtlCol="0">
            <a:spAutoFit/>
          </a:bodyPr>
          <a:lstStyle/>
          <a:p>
            <a:r>
              <a:rPr lang="en-US" sz="3200" dirty="0" smtClean="0">
                <a:solidFill>
                  <a:schemeClr val="bg1"/>
                </a:solidFill>
                <a:latin typeface="Arial" panose="020B0604020202020204" pitchFamily="34" charset="0"/>
                <a:cs typeface="Arial" panose="020B0604020202020204" pitchFamily="34" charset="0"/>
              </a:rPr>
              <a:t>1. </a:t>
            </a:r>
            <a:r>
              <a:rPr lang="en-US" sz="3200" dirty="0" err="1" smtClean="0">
                <a:solidFill>
                  <a:schemeClr val="bg1"/>
                </a:solidFill>
                <a:latin typeface="Arial" panose="020B0604020202020204" pitchFamily="34" charset="0"/>
                <a:cs typeface="Arial" panose="020B0604020202020204" pitchFamily="34" charset="0"/>
              </a:rPr>
              <a:t>Mô</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tả</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chức</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năng</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hệ</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thống</a:t>
            </a:r>
            <a:endParaRPr lang="en-US" sz="3200" dirty="0">
              <a:solidFill>
                <a:schemeClr val="bg1"/>
              </a:solidFill>
              <a:latin typeface="Arial" panose="020B0604020202020204" pitchFamily="34" charset="0"/>
              <a:cs typeface="Arial" panose="020B0604020202020204" pitchFamily="34" charset="0"/>
            </a:endParaRPr>
          </a:p>
        </p:txBody>
      </p:sp>
      <p:sp>
        <p:nvSpPr>
          <p:cNvPr id="4" name="TextBox 3"/>
          <p:cNvSpPr txBox="1"/>
          <p:nvPr/>
        </p:nvSpPr>
        <p:spPr>
          <a:xfrm flipH="1">
            <a:off x="576578" y="2200740"/>
            <a:ext cx="5639026" cy="2554545"/>
          </a:xfrm>
          <a:prstGeom prst="rect">
            <a:avLst/>
          </a:prstGeom>
          <a:noFill/>
        </p:spPr>
        <p:txBody>
          <a:bodyPr wrap="square" rtlCol="0">
            <a:spAutoFit/>
          </a:bodyPr>
          <a:lstStyle/>
          <a:p>
            <a:r>
              <a:rPr lang="en-US" sz="2000" dirty="0" err="1">
                <a:solidFill>
                  <a:schemeClr val="bg1"/>
                </a:solidFill>
                <a:latin typeface="Arial" panose="020B0604020202020204" pitchFamily="34" charset="0"/>
                <a:cs typeface="Arial" panose="020B0604020202020204" pitchFamily="34" charset="0"/>
              </a:rPr>
              <a:t>Hệ</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thống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được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thiết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kế</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gồm</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ba</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chức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năng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chính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Đăng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ký</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người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dùng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Đăng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nhập</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xác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thực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và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Phân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tích</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smtClean="0">
                <a:solidFill>
                  <a:schemeClr val="bg1"/>
                </a:solidFill>
                <a:latin typeface="Arial" panose="020B0604020202020204" pitchFamily="34" charset="0"/>
                <a:cs typeface="Arial" panose="020B0604020202020204" pitchFamily="34" charset="0"/>
              </a:rPr>
              <a:t>.</a:t>
            </a:r>
          </a:p>
          <a:p>
            <a:endParaRPr lang="en-US" sz="2000" dirty="0">
              <a:solidFill>
                <a:schemeClr val="bg1"/>
              </a:solidFill>
              <a:latin typeface="Arial" panose="020B0604020202020204" pitchFamily="34" charset="0"/>
              <a:cs typeface="Arial" panose="020B0604020202020204" pitchFamily="34" charset="0"/>
            </a:endParaRPr>
          </a:p>
          <a:p>
            <a:r>
              <a:rPr lang="en-US" sz="2000" dirty="0" err="1">
                <a:solidFill>
                  <a:schemeClr val="bg1"/>
                </a:solidFill>
                <a:latin typeface="Arial" panose="020B0604020202020204" pitchFamily="34" charset="0"/>
                <a:cs typeface="Arial" panose="020B0604020202020204" pitchFamily="34" charset="0"/>
              </a:rPr>
              <a:t>Các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chức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năng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này</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được</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triển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khai</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thông</a:t>
            </a:r>
            <a:r>
              <a:rPr lang="en-US" sz="2000" dirty="0">
                <a:solidFill>
                  <a:schemeClr val="bg1"/>
                </a:solidFill>
                <a:latin typeface="Arial" panose="020B0604020202020204" pitchFamily="34" charset="0"/>
                <a:cs typeface="Arial" panose="020B0604020202020204" pitchFamily="34" charset="0"/>
              </a:rPr>
              <a:t> qua </a:t>
            </a:r>
            <a:r>
              <a:rPr lang="en-US" sz="2000" dirty="0" err="1">
                <a:solidFill>
                  <a:schemeClr val="bg1"/>
                </a:solidFill>
                <a:latin typeface="Arial" panose="020B0604020202020204" pitchFamily="34" charset="0"/>
                <a:cs typeface="Arial" panose="020B0604020202020204" pitchFamily="34" charset="0"/>
              </a:rPr>
              <a:t>các</a:t>
            </a:r>
            <a:r>
              <a:rPr lang="en-US" sz="2000" dirty="0">
                <a:solidFill>
                  <a:schemeClr val="bg1"/>
                </a:solidFill>
                <a:latin typeface="Arial" panose="020B0604020202020204" pitchFamily="34" charset="0"/>
                <a:cs typeface="Arial" panose="020B0604020202020204" pitchFamily="34" charset="0"/>
              </a:rPr>
              <a:t> API </a:t>
            </a:r>
            <a:r>
              <a:rPr lang="en-US" sz="2000" dirty="0" err="1">
                <a:solidFill>
                  <a:schemeClr val="bg1"/>
                </a:solidFill>
                <a:latin typeface="Arial" panose="020B0604020202020204" pitchFamily="34" charset="0"/>
                <a:cs typeface="Arial" panose="020B0604020202020204" pitchFamily="34" charset="0"/>
              </a:rPr>
              <a:t>trong</a:t>
            </a:r>
            <a:r>
              <a:rPr lang="en-US" sz="2000" dirty="0">
                <a:solidFill>
                  <a:schemeClr val="bg1"/>
                </a:solidFill>
                <a:latin typeface="Arial" panose="020B0604020202020204" pitchFamily="34" charset="0"/>
                <a:cs typeface="Arial" panose="020B0604020202020204" pitchFamily="34" charset="0"/>
              </a:rPr>
              <a:t> Flask, </a:t>
            </a:r>
            <a:r>
              <a:rPr lang="en-US" sz="2000" dirty="0" err="1">
                <a:solidFill>
                  <a:schemeClr val="bg1"/>
                </a:solidFill>
                <a:latin typeface="Arial" panose="020B0604020202020204" pitchFamily="34" charset="0"/>
                <a:cs typeface="Arial" panose="020B0604020202020204" pitchFamily="34" charset="0"/>
              </a:rPr>
              <a:t>sử</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dụng</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cơ</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sở</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dữ</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liệu</a:t>
            </a:r>
            <a:r>
              <a:rPr lang="en-US" sz="2000" dirty="0">
                <a:solidFill>
                  <a:schemeClr val="bg1"/>
                </a:solidFill>
                <a:latin typeface="Arial" panose="020B0604020202020204" pitchFamily="34" charset="0"/>
                <a:cs typeface="Arial" panose="020B0604020202020204" pitchFamily="34" charset="0"/>
              </a:rPr>
              <a:t> MySQL </a:t>
            </a:r>
            <a:r>
              <a:rPr lang="en-US" sz="2000" dirty="0" err="1">
                <a:solidFill>
                  <a:schemeClr val="bg1"/>
                </a:solidFill>
                <a:latin typeface="Arial" panose="020B0604020202020204" pitchFamily="34" charset="0"/>
                <a:cs typeface="Arial" panose="020B0604020202020204" pitchFamily="34" charset="0"/>
              </a:rPr>
              <a:t>để</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lưu</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trữ</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thông</a:t>
            </a:r>
            <a:r>
              <a:rPr lang="en-US" sz="2000" dirty="0">
                <a:solidFill>
                  <a:schemeClr val="bg1"/>
                </a:solidFill>
                <a:latin typeface="Arial" panose="020B0604020202020204" pitchFamily="34" charset="0"/>
                <a:cs typeface="Arial" panose="020B0604020202020204" pitchFamily="34" charset="0"/>
              </a:rPr>
              <a:t> tin </a:t>
            </a:r>
            <a:r>
              <a:rPr lang="en-US" sz="2000" dirty="0" err="1">
                <a:solidFill>
                  <a:schemeClr val="bg1"/>
                </a:solidFill>
                <a:latin typeface="Arial" panose="020B0604020202020204" pitchFamily="34" charset="0"/>
                <a:cs typeface="Arial" panose="020B0604020202020204" pitchFamily="34" charset="0"/>
              </a:rPr>
              <a:t>và</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thư</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viện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DeepFace</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để</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xử</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lý</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nhận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diện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khuôn</a:t>
            </a:r>
            <a:r>
              <a:rPr lang="en-US" sz="2000" dirty="0">
                <a:solidFill>
                  <a:schemeClr val="bg1"/>
                </a:solidFill>
                <a:latin typeface="Arial" panose="020B0604020202020204" pitchFamily="34" charset="0"/>
                <a:cs typeface="Arial" panose="020B0604020202020204" pitchFamily="34" charset="0"/>
              </a:rPr>
              <a:t> </a:t>
            </a:r>
            <a:r>
              <a:rPr lang="en-US" sz="2000" dirty="0" err="1">
                <a:solidFill>
                  <a:schemeClr val="bg1"/>
                </a:solidFill>
                <a:latin typeface="Arial" panose="020B0604020202020204" pitchFamily="34" charset="0"/>
                <a:cs typeface="Arial" panose="020B0604020202020204" pitchFamily="34" charset="0"/>
              </a:rPr>
              <a:t>mặt</a:t>
            </a:r>
            <a:r>
              <a:rPr lang="en-US" sz="2000" dirty="0">
                <a:solidFill>
                  <a:schemeClr val="bg1"/>
                </a:solidFill>
                <a:latin typeface="Arial" panose="020B0604020202020204" pitchFamily="34" charset="0"/>
                <a:cs typeface="Arial" panose="020B0604020202020204" pitchFamily="34" charset="0"/>
              </a:rPr>
              <a:t>.</a:t>
            </a:r>
            <a:endParaRPr lang="en-US" sz="2400" dirty="0">
              <a:solidFill>
                <a:schemeClr val="bg1"/>
              </a:solidFill>
              <a:latin typeface="Arial" panose="020B0604020202020204" pitchFamily="34" charset="0"/>
              <a:cs typeface="Arial" panose="020B0604020202020204" pitchFamily="34" charset="0"/>
            </a:endParaRPr>
          </a:p>
        </p:txBody>
      </p:sp>
      <p:pic>
        <p:nvPicPr>
          <p:cNvPr id="4098" name="Picture 2" descr="Deepfake Khái Niệm Công Nghệ Deep Face Minh Họa Vectơ Hình minh họa Sẵn có  - Tải xuống Hình ảnh Ngay bây giờ - iStock"/>
          <p:cNvPicPr>
            <a:picLocks noChangeAspect="1" noChangeArrowheads="1"/>
          </p:cNvPicPr>
          <p:nvPr/>
        </p:nvPicPr>
        <p:blipFill rotWithShape="1">
          <a:blip r:embed="rId2">
            <a:extLst>
              <a:ext uri="{28A0092B-C50C-407E-A947-70E740481C1C}">
                <a14:useLocalDpi xmlns:a14="http://schemas.microsoft.com/office/drawing/2010/main" val="0"/>
              </a:ext>
            </a:extLst>
          </a:blip>
          <a:srcRect l="8256" r="49077"/>
          <a:stretch/>
        </p:blipFill>
        <p:spPr bwMode="auto">
          <a:xfrm>
            <a:off x="7802880" y="0"/>
            <a:ext cx="438912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8468262"/>
      </p:ext>
    </p:extLst>
  </p:cSld>
  <p:clrMapOvr>
    <a:masterClrMapping/>
  </p:clrMapOvr>
  <p:transition spd="slow">
    <p:randomBar dir="ver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flipH="1">
            <a:off x="962657" y="676740"/>
            <a:ext cx="3979732" cy="584775"/>
          </a:xfrm>
          <a:prstGeom prst="rect">
            <a:avLst/>
          </a:prstGeom>
          <a:noFill/>
        </p:spPr>
        <p:txBody>
          <a:bodyPr wrap="square" rtlCol="0">
            <a:spAutoFit/>
          </a:bodyPr>
          <a:lstStyle/>
          <a:p>
            <a:pPr algn="ctr"/>
            <a:r>
              <a:rPr lang="en-US" sz="3200" dirty="0" err="1" smtClean="0">
                <a:solidFill>
                  <a:schemeClr val="bg1"/>
                </a:solidFill>
                <a:latin typeface="Arial" panose="020B0604020202020204" pitchFamily="34" charset="0"/>
                <a:cs typeface="Arial" panose="020B0604020202020204" pitchFamily="34" charset="0"/>
              </a:rPr>
              <a:t>Phân</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tích</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hệ</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thống</a:t>
            </a:r>
            <a:r>
              <a:rPr lang="en-US" sz="3200" dirty="0" smtClean="0">
                <a:solidFill>
                  <a:schemeClr val="bg1"/>
                </a:solidFill>
                <a:latin typeface="Arial" panose="020B0604020202020204" pitchFamily="34" charset="0"/>
                <a:cs typeface="Arial" panose="020B0604020202020204" pitchFamily="34" charset="0"/>
              </a:rPr>
              <a:t> </a:t>
            </a:r>
            <a:endParaRPr lang="en-US" sz="3200" dirty="0">
              <a:solidFill>
                <a:schemeClr val="bg1"/>
              </a:solidFill>
              <a:latin typeface="Arial" panose="020B0604020202020204" pitchFamily="34" charset="0"/>
              <a:cs typeface="Arial" panose="020B0604020202020204" pitchFamily="34" charset="0"/>
            </a:endParaRPr>
          </a:p>
        </p:txBody>
      </p:sp>
      <p:sp>
        <p:nvSpPr>
          <p:cNvPr id="3" name="TextBox 2"/>
          <p:cNvSpPr txBox="1"/>
          <p:nvPr/>
        </p:nvSpPr>
        <p:spPr>
          <a:xfrm flipH="1">
            <a:off x="576577" y="1438740"/>
            <a:ext cx="5639027" cy="584775"/>
          </a:xfrm>
          <a:prstGeom prst="rect">
            <a:avLst/>
          </a:prstGeom>
          <a:noFill/>
        </p:spPr>
        <p:txBody>
          <a:bodyPr wrap="square" rtlCol="0">
            <a:spAutoFit/>
          </a:bodyPr>
          <a:lstStyle/>
          <a:p>
            <a:r>
              <a:rPr lang="en-US" sz="3200" dirty="0" smtClean="0">
                <a:solidFill>
                  <a:schemeClr val="bg1"/>
                </a:solidFill>
                <a:latin typeface="Arial" panose="020B0604020202020204" pitchFamily="34" charset="0"/>
                <a:cs typeface="Arial" panose="020B0604020202020204" pitchFamily="34" charset="0"/>
              </a:rPr>
              <a:t>2. </a:t>
            </a:r>
            <a:r>
              <a:rPr lang="en-US" sz="3200" dirty="0" err="1" smtClean="0">
                <a:solidFill>
                  <a:schemeClr val="bg1"/>
                </a:solidFill>
                <a:latin typeface="Arial" panose="020B0604020202020204" pitchFamily="34" charset="0"/>
                <a:cs typeface="Arial" panose="020B0604020202020204" pitchFamily="34" charset="0"/>
              </a:rPr>
              <a:t>Sơ</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đồ</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hoạt</a:t>
            </a:r>
            <a:r>
              <a:rPr lang="en-US" sz="3200" dirty="0" smtClean="0">
                <a:solidFill>
                  <a:schemeClr val="bg1"/>
                </a:solidFill>
                <a:latin typeface="Arial" panose="020B0604020202020204" pitchFamily="34" charset="0"/>
                <a:cs typeface="Arial" panose="020B0604020202020204" pitchFamily="34" charset="0"/>
              </a:rPr>
              <a:t> </a:t>
            </a:r>
            <a:r>
              <a:rPr lang="en-US" sz="3200" dirty="0" err="1" smtClean="0">
                <a:solidFill>
                  <a:schemeClr val="bg1"/>
                </a:solidFill>
                <a:latin typeface="Arial" panose="020B0604020202020204" pitchFamily="34" charset="0"/>
                <a:cs typeface="Arial" panose="020B0604020202020204" pitchFamily="34" charset="0"/>
              </a:rPr>
              <a:t>động</a:t>
            </a:r>
            <a:endParaRPr lang="en-US" sz="3200" dirty="0">
              <a:solidFill>
                <a:schemeClr val="bg1"/>
              </a:solidFill>
              <a:latin typeface="Arial" panose="020B0604020202020204" pitchFamily="34" charset="0"/>
              <a:cs typeface="Arial" panose="020B0604020202020204" pitchFamily="34" charset="0"/>
            </a:endParaRPr>
          </a:p>
        </p:txBody>
      </p:sp>
      <p:pic>
        <p:nvPicPr>
          <p:cNvPr id="6" name="Picture 5" descr="C:\Users\MSI Gaming\Downloads\jLH1QzH05Bu7yXyUFRMm-0Ew1qktraDhKRP_O3QP9aEIcJYPj5t5Km-U18jua29qkqYfi5XHA6OH3rdwF-QV-5wIrcnTyQANtSoRxttlc_UzcRNCC6to97OT8qpCeNyzWjcndRw1KDbYPAh5Enb0QASlmU3lCIvaQ8k915zWK48KvkLN2Oajhephk4uM2PaopH8OC2yAjCgbtrEnq.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83591" y="2023515"/>
            <a:ext cx="9464025" cy="4428660"/>
          </a:xfrm>
          <a:prstGeom prst="rect">
            <a:avLst/>
          </a:prstGeom>
          <a:noFill/>
          <a:ln>
            <a:noFill/>
          </a:ln>
        </p:spPr>
      </p:pic>
    </p:spTree>
    <p:extLst>
      <p:ext uri="{BB962C8B-B14F-4D97-AF65-F5344CB8AC3E}">
        <p14:creationId xmlns:p14="http://schemas.microsoft.com/office/powerpoint/2010/main" val="36435153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TotalTime>
  <Words>722</Words>
  <Application>Microsoft Office PowerPoint</Application>
  <PresentationFormat>Widescreen</PresentationFormat>
  <Paragraphs>75</Paragraphs>
  <Slides>14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MSI Gaming</dc:creator>
  <cp:lastModifiedBy>MSI Gaming</cp:lastModifiedBy>
  <cp:revision>10</cp:revision>
  <dcterms:created xsi:type="dcterms:W3CDTF">2025-10-23T22:23:06Z</dcterms:created>
  <dcterms:modified xsi:type="dcterms:W3CDTF">2025-10-24T00:41:52Z</dcterms:modified>
</cp:coreProperties>
</file>

<file path=docProps/thumbnail.jpeg>
</file>